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2" r:id="rId5"/>
    <p:sldMasterId id="2147483686" r:id="rId6"/>
    <p:sldMasterId id="2147483694" r:id="rId7"/>
    <p:sldMasterId id="2147483706" r:id="rId8"/>
    <p:sldMasterId id="2147483719" r:id="rId9"/>
    <p:sldMasterId id="2147483721" r:id="rId10"/>
  </p:sldMasterIdLst>
  <p:notesMasterIdLst>
    <p:notesMasterId r:id="rId30"/>
  </p:notesMasterIdLst>
  <p:sldIdLst>
    <p:sldId id="1758" r:id="rId11"/>
    <p:sldId id="268" r:id="rId12"/>
    <p:sldId id="1981" r:id="rId13"/>
    <p:sldId id="1998" r:id="rId14"/>
    <p:sldId id="2252" r:id="rId15"/>
    <p:sldId id="1753" r:id="rId16"/>
    <p:sldId id="2264" r:id="rId17"/>
    <p:sldId id="2256" r:id="rId18"/>
    <p:sldId id="2257" r:id="rId19"/>
    <p:sldId id="2258" r:id="rId20"/>
    <p:sldId id="2265" r:id="rId21"/>
    <p:sldId id="2262" r:id="rId22"/>
    <p:sldId id="2268" r:id="rId23"/>
    <p:sldId id="2253" r:id="rId24"/>
    <p:sldId id="2250" r:id="rId25"/>
    <p:sldId id="2230" r:id="rId26"/>
    <p:sldId id="2229" r:id="rId27"/>
    <p:sldId id="2213" r:id="rId28"/>
    <p:sldId id="2269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F"/>
    <a:srgbClr val="F8F8F8"/>
    <a:srgbClr val="C3C3C4"/>
    <a:srgbClr val="F45720"/>
    <a:srgbClr val="000000"/>
    <a:srgbClr val="57565A"/>
    <a:srgbClr val="3A3F51"/>
    <a:srgbClr val="F1F1F1"/>
    <a:srgbClr val="B3B4B3"/>
    <a:srgbClr val="544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4" autoAdjust="0"/>
    <p:restoredTop sz="70634" autoAdjust="0"/>
  </p:normalViewPr>
  <p:slideViewPr>
    <p:cSldViewPr snapToGrid="0">
      <p:cViewPr varScale="1">
        <p:scale>
          <a:sx n="151" d="100"/>
          <a:sy n="151" d="100"/>
        </p:scale>
        <p:origin x="27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BE02-6859-47F3-B3CB-087244FE802B}" type="datetimeFigureOut">
              <a:rPr lang="da-DK" smtClean="0"/>
              <a:pPr/>
              <a:t>08-09-2023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AC77-2727-4A39-9B2C-665C8E6F887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77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0A4B9-BA48-F54E-AA61-B78872D44126}" type="slidenum">
              <a:rPr kumimoji="0" lang="en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E1081-F6A8-433D-AF82-FAFDBCEAEA4D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26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E1081-F6A8-433D-AF82-FAFDBCEAEA4D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691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E1081-F6A8-433D-AF82-FAFDBCEAEA4D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17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0A4B9-BA48-F54E-AA61-B78872D44126}" type="slidenum">
              <a:rPr kumimoji="0" lang="en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4E8C-E570-460F-A91E-DDF13ACCA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5580C-D2A0-4511-823B-2A6046AAC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86F8-004F-4A51-A5BE-1B4D02410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77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D6BE-2054-4E17-8DDA-3B15D20B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53ED0-C09F-4331-A95D-DF693ED8D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47F8-7118-4509-A700-76BB29584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53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2C4F5-CAC7-495A-A7DB-A5EDCEF19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835D-E306-4806-AFBD-41DDE0C6D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7C302-85AB-48B7-A2BE-62892C74F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663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52679EA-0BDF-41A1-A87F-DCBB7A8D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507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C71A4D-2996-482E-AB34-964623C24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125" y="423683"/>
            <a:ext cx="11706225" cy="788987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Core Message in Open Sans bold 24 </a:t>
            </a:r>
            <a:r>
              <a:rPr lang="en-US" noProof="0" dirty="0" err="1"/>
              <a:t>pt</a:t>
            </a:r>
            <a:r>
              <a:rPr lang="en-US" noProof="0" dirty="0"/>
              <a:t>, </a:t>
            </a:r>
            <a:br>
              <a:rPr lang="en-US" noProof="0" dirty="0"/>
            </a:br>
            <a:r>
              <a:rPr lang="en-US" noProof="0" dirty="0"/>
              <a:t>max. double-row with 1.0 line spacing</a:t>
            </a:r>
            <a:endParaRPr lang="da-DK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D5A459B-604B-4933-B9A9-A2A1DD1E9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301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1462922-B6AA-435C-A496-0CC3D9B092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1462922-B6AA-435C-A496-0CC3D9B09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737576" y="1520827"/>
            <a:ext cx="5161846" cy="4645025"/>
          </a:xfrm>
        </p:spPr>
        <p:txBody>
          <a:bodyPr numCol="1" spcCol="204588">
            <a:noAutofit/>
          </a:bodyPr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293760" y="1520827"/>
            <a:ext cx="5161846" cy="4645025"/>
          </a:xfrm>
        </p:spPr>
        <p:txBody>
          <a:bodyPr numCol="1" spcCol="204588">
            <a:noAutofit/>
          </a:bodyPr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63912D5-356E-4BC6-83D8-81F5DECCA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576" y="586864"/>
            <a:ext cx="10718031" cy="718063"/>
          </a:xfrm>
        </p:spPr>
        <p:txBody>
          <a:bodyPr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198" b="1" kern="1200" cap="none" spc="0" baseline="0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98" b="0" kern="1200" cap="none" spc="0" baseline="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98" spc="0">
                <a:solidFill>
                  <a:srgbClr val="7A91A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9pPr>
          </a:lstStyle>
          <a:p>
            <a:pPr marL="0" lvl="0" indent="0" algn="l" defTabSz="2038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title </a:t>
            </a:r>
          </a:p>
          <a:p>
            <a:pPr marL="0" lvl="1" indent="0" algn="l" defTabSz="2038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041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61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1462922-B6AA-435C-A496-0CC3D9B092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1462922-B6AA-435C-A496-0CC3D9B09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737576" y="1520827"/>
            <a:ext cx="5161846" cy="4645025"/>
          </a:xfrm>
        </p:spPr>
        <p:txBody>
          <a:bodyPr numCol="1" spcCol="204588">
            <a:noAutofit/>
          </a:bodyPr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293760" y="1520827"/>
            <a:ext cx="5161846" cy="4645025"/>
          </a:xfrm>
        </p:spPr>
        <p:txBody>
          <a:bodyPr numCol="1" spcCol="204588">
            <a:noAutofit/>
          </a:bodyPr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>
              <a:defRPr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63912D5-356E-4BC6-83D8-81F5DECCA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576" y="586864"/>
            <a:ext cx="10718031" cy="718063"/>
          </a:xfrm>
        </p:spPr>
        <p:txBody>
          <a:bodyPr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198" b="1" kern="1200" cap="none" spc="0" baseline="0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98" b="0" kern="1200" cap="none" spc="0" baseline="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898" spc="0">
                <a:solidFill>
                  <a:srgbClr val="7A91A6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98" spc="0">
                <a:solidFill>
                  <a:srgbClr val="7A91A6"/>
                </a:solidFill>
              </a:defRPr>
            </a:lvl9pPr>
          </a:lstStyle>
          <a:p>
            <a:pPr marL="0" lvl="0" indent="0" algn="l" defTabSz="2038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title </a:t>
            </a:r>
          </a:p>
          <a:p>
            <a:pPr marL="0" lvl="1" indent="0" algn="l" defTabSz="20381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43396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31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pic>
        <p:nvPicPr>
          <p:cNvPr id="5" name="Billede 28">
            <a:extLst>
              <a:ext uri="{FF2B5EF4-FFF2-40B4-BE49-F238E27FC236}">
                <a16:creationId xmlns:a16="http://schemas.microsoft.com/office/drawing/2014/main" id="{57502F6F-B1DE-4C44-BD46-FB2BAD269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0647" y="279961"/>
            <a:ext cx="1042374" cy="4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1E25-7885-48B2-AF93-BED128C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044E-0A5D-4B41-93DA-10B91E77A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5A182-06EC-4171-BB83-F15817E63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4672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067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15CA-A2E2-43F5-A321-99F93954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F4E0F-545C-40F8-BF01-FB243C527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658E-16E2-414B-B148-F589DF30C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17326-CC32-4660-AF51-EC04B435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23D8-E065-4D0C-A605-AF9DD24FF383}" type="datetimeFigureOut">
              <a:rPr lang="en-DK" smtClean="0"/>
              <a:t>08/09/2023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9E28-B82F-4EFE-A32A-087E19E8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56E6-241B-406C-A757-7DDCFBA0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0FB20-CDF8-48D2-94C9-774C0D8E01BC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5293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8F5-528F-9E47-8444-833EB98F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2F901-6955-C543-B4DD-E597A60E1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38800-6039-3E4A-B552-537E7714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11AD-1A0D-41CD-BD6B-0463F068C70E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2925-E70B-074A-8876-596EE066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9B25-DA7D-0C4C-B745-4F6AC8BD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4497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8A57-F473-6748-B668-920AA655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0B0E-D088-B844-B36E-59C449BE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0088-0DFA-D64A-BD69-4382DBC0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D049-FCA9-4654-9018-9A13E19CF85A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C27B-E0A8-EC43-8976-414F9299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B2EC-69F0-2349-91D3-9D3E3A7E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2907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ECE1-44AD-7640-B126-1B556DA1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143BA-9C5C-9246-9728-1CB82537E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F676-458A-6840-8C1B-D2A1517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BFA8-961F-4D9E-A2B4-402B88313AD7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5368-345B-A54C-BF73-5118AC7F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9721-6411-094E-AB36-85A6D342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568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623-842A-D943-A1FF-8C16DAB0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674B-697D-B045-A9CF-1111272D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60A-89E8-2740-8CE9-61B2D07B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7804-3E48-CC4F-A815-A4709E9F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5A1-213E-484F-B62D-FB41156F6A06}" type="datetime1">
              <a:rPr lang="LID4096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801A3-8CEE-3B44-9F36-FCCE9B27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ED478-424B-5F46-AFC0-22178389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12495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2853-1DA3-EB45-9F6A-66855F77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70365-9333-BF4A-8592-EEABE13FC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CB746-594E-554F-AC0F-CDE4D9DB1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55E4D-9203-B445-AB89-4E52B5E14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77731-2C54-2447-B7FB-015816025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CFDE2-69FE-B842-8230-E02280D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7298-B417-41BE-AB2B-DC6E01B0856E}" type="datetime1">
              <a:rPr lang="LID4096" smtClean="0"/>
              <a:t>09/08/2023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BF57A-0165-F446-AA03-60110C48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906F-E3D7-9849-968B-494FB33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92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86D8-3D0E-4040-9B8C-B55B4793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1B09B-4309-EF44-B35B-2E7AC730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CD2-4A7C-4EED-AC85-CF09846ADF23}" type="datetime1">
              <a:rPr lang="LID4096" smtClean="0"/>
              <a:t>09/08/2023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964F-6FCD-724F-911F-0949ED62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9B8AE-E47C-A44E-A03B-313BBA0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90892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54285-6B52-C04D-BE31-9915C9ED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8582-7B8E-485F-8888-C1DCFC93EE4C}" type="datetime1">
              <a:rPr lang="LID4096" smtClean="0"/>
              <a:t>09/08/2023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10318-6853-3248-8189-BE92A707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98030-E2CE-2944-B41C-9C26D77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3528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DF7F-1EA9-224F-A2BD-238DDD86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76E3-F126-074F-97FD-6C17ACD0D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58593-B4B6-C645-88EF-17FA9E7D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A7AD5-EFB0-D64F-B82E-8F9ABFFA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6C91-28DC-4C0F-8604-AE6C97B5E8B8}" type="datetime1">
              <a:rPr lang="LID4096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AB2FD-4ABD-924F-90BD-C149DCA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45B3-644A-7042-B5FD-77A8C507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2156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44F0-92DF-401F-8BA4-F179CC7A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7991-5A71-47EF-B159-29EEC89F8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C875-5E11-4D50-A26A-0C535FF9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97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337E-C800-6C4F-8E98-C84A1853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94085-A132-1E4B-A11F-F77F44467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8822-C892-094B-B351-2FA56870A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4EA89-AD70-5E4E-9AAC-02E8B410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6A62-FB3C-454F-BD8C-D3BC6B07E262}" type="datetime1">
              <a:rPr lang="LID4096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0ACAD-58B1-6A45-9F43-733508D6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73745-88BE-EE4B-9DEA-B68BDADC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44422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F80D-9557-0248-B54E-F46FE4C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4E4A3-4BB2-BB43-B410-F6476E34D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787BE-17F4-104B-AE79-4DBE5B65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5471-00B4-4BA6-BEAE-DD1199BE8A37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4EA3-F521-534C-9154-92465BA9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7D82-E0DD-3C42-A6E7-EE0EB53C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067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88407-4BA0-6A42-A224-CCB2C6D7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EED58-B330-C745-9B34-3A4D0AD4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AC23-5EFC-F047-BC60-C460F2A9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109A-8DA5-49A9-9BD3-16B1F6A0593F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8296-6D9A-0249-9D2E-ABF55207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602E-F66F-CE4B-AF48-698026F4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311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8F5-528F-9E47-8444-833EB98F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2F901-6955-C543-B4DD-E597A60E1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38800-6039-3E4A-B552-537E7714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2925-E70B-074A-8876-596EE066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9B25-DA7D-0C4C-B745-4F6AC8BD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73624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8A57-F473-6748-B668-920AA655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0B0E-D088-B844-B36E-59C449BE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0088-0DFA-D64A-BD69-4382DBC0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C27B-E0A8-EC43-8976-414F9299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B2EC-69F0-2349-91D3-9D3E3A7E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67506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ECE1-44AD-7640-B126-1B556DA1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143BA-9C5C-9246-9728-1CB82537E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F676-458A-6840-8C1B-D2A1517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5368-345B-A54C-BF73-5118AC7F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39721-6411-094E-AB36-85A6D342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61572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623-842A-D943-A1FF-8C16DAB0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674B-697D-B045-A9CF-1111272D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60A-89E8-2740-8CE9-61B2D07B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7804-3E48-CC4F-A815-A4709E9F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801A3-8CEE-3B44-9F36-FCCE9B27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ED478-424B-5F46-AFC0-22178389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2679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2853-1DA3-EB45-9F6A-66855F77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70365-9333-BF4A-8592-EEABE13FC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CB746-594E-554F-AC0F-CDE4D9DB1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55E4D-9203-B445-AB89-4E52B5E14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77731-2C54-2447-B7FB-015816025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CFDE2-69FE-B842-8230-E02280D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BF57A-0165-F446-AA03-60110C48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906F-E3D7-9849-968B-494FB334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9073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86D8-3D0E-4040-9B8C-B55B4793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1B09B-4309-EF44-B35B-2E7AC730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964F-6FCD-724F-911F-0949ED62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9B8AE-E47C-A44E-A03B-313BBA0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87456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54285-6B52-C04D-BE31-9915C9ED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10318-6853-3248-8189-BE92A707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98030-E2CE-2944-B41C-9C26D776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597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A653-9091-4F13-B221-F4802D33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0FED-0BAF-4219-BC4C-841E1CF1C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4BE8F-0F39-4683-9C14-19A96F41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182DE9-1227-4BAE-A94D-4EAE73307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420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DF7F-1EA9-224F-A2BD-238DDD86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76E3-F126-074F-97FD-6C17ACD0D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58593-B4B6-C645-88EF-17FA9E7D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A7AD5-EFB0-D64F-B82E-8F9ABFFA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AB2FD-4ABD-924F-90BD-C149DCAE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45B3-644A-7042-B5FD-77A8C507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95342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337E-C800-6C4F-8E98-C84A1853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94085-A132-1E4B-A11F-F77F44467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8822-C892-094B-B351-2FA56870A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4EA89-AD70-5E4E-9AAC-02E8B410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0ACAD-58B1-6A45-9F43-733508D6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73745-88BE-EE4B-9DEA-B68BDADC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32623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F80D-9557-0248-B54E-F46FE4C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4E4A3-4BB2-BB43-B410-F6476E34D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787BE-17F4-104B-AE79-4DBE5B65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4EA3-F521-534C-9154-92465BA9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57D82-E0DD-3C42-A6E7-EE0EB53C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84928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88407-4BA0-6A42-A224-CCB2C6D7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EED58-B330-C745-9B34-3A4D0AD4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AC23-5EFC-F047-BC60-C460F2A9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8296-6D9A-0249-9D2E-ABF55207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602E-F66F-CE4B-AF48-698026F4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73834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8A57-F473-6748-B668-920AA655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0B0E-D088-B844-B36E-59C449BE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0088-0DFA-D64A-BD69-4382DBC0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EFE1-E9CF-4F01-BB61-06A9DA39FB41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C27B-E0A8-EC43-8976-414F9299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1A7855-0D7D-4965-AFD9-A5E57B8D89BD}"/>
              </a:ext>
            </a:extLst>
          </p:cNvPr>
          <p:cNvSpPr txBox="1">
            <a:spLocks/>
          </p:cNvSpPr>
          <p:nvPr userDrawn="1"/>
        </p:nvSpPr>
        <p:spPr>
          <a:xfrm>
            <a:off x="9394299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PT"/>
            </a:defPPr>
            <a:lvl1pPr marL="0" algn="r" defTabSz="914377" rtl="0" eaLnBrk="1" latinLnBrk="0" hangingPunct="1">
              <a:defRPr lang="en-PT" sz="2400" b="1" kern="1200" smtClean="0">
                <a:solidFill>
                  <a:srgbClr val="A28E7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08811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934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title"/>
          </p:nvPr>
        </p:nvSpPr>
        <p:spPr>
          <a:xfrm>
            <a:off x="737579" y="593914"/>
            <a:ext cx="10719777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39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8"/>
            </a:lvl1pPr>
            <a:lvl2pPr marL="914400" lvl="1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20039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-"/>
              <a:defRPr/>
            </a:lvl8pPr>
            <a:lvl9pPr marL="4114800" lvl="8" indent="-228600" algn="l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144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0647" y="279961"/>
            <a:ext cx="1042374" cy="455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388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and Content">
  <p:cSld name="1_Title Sub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737579" y="593914"/>
            <a:ext cx="10719777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39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>
            <a:off x="914400" y="1452422"/>
            <a:ext cx="10363200" cy="462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marL="1828800" lvl="3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-"/>
              <a:defRPr/>
            </a:lvl5pPr>
            <a:lvl6pPr marL="2743200" lvl="5" indent="-320039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-"/>
              <a:defRPr/>
            </a:lvl8pPr>
            <a:lvl9pPr marL="4114800" lvl="8" indent="-228600" algn="l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144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2"/>
          </p:nvPr>
        </p:nvSpPr>
        <p:spPr>
          <a:xfrm>
            <a:off x="914400" y="933450"/>
            <a:ext cx="103632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8"/>
              <a:buNone/>
              <a:defRPr sz="1798"/>
            </a:lvl1pPr>
            <a:lvl2pPr marL="914400" lvl="1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20039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800"/>
              <a:buChar char="-"/>
              <a:defRPr/>
            </a:lvl8pPr>
            <a:lvl9pPr marL="4114800" lvl="8" indent="-228600" algn="l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144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943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 A">
  <p:cSld name="Two Column Content 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body" idx="1"/>
          </p:nvPr>
        </p:nvSpPr>
        <p:spPr>
          <a:xfrm>
            <a:off x="737576" y="1520827"/>
            <a:ext cx="5161846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-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284479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88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-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228600" algn="l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88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2"/>
          </p:nvPr>
        </p:nvSpPr>
        <p:spPr>
          <a:xfrm>
            <a:off x="6293760" y="1520827"/>
            <a:ext cx="5161846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-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284479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880"/>
              <a:buChar char="▪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298450" algn="l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Char char="-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228600" algn="l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88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3"/>
          </p:nvPr>
        </p:nvSpPr>
        <p:spPr>
          <a:xfrm>
            <a:off x="737576" y="586864"/>
            <a:ext cx="10718031" cy="71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98"/>
              <a:buNone/>
              <a:defRPr sz="2198" b="1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8"/>
              <a:buNone/>
              <a:defRPr sz="1698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898"/>
              <a:buNone/>
              <a:defRPr sz="1898">
                <a:solidFill>
                  <a:srgbClr val="7A91A6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  <a:defRPr sz="1898">
                <a:solidFill>
                  <a:srgbClr val="7A91A6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  <a:defRPr sz="1898">
                <a:solidFill>
                  <a:srgbClr val="7A91A6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8"/>
              <a:buNone/>
              <a:defRPr sz="1898">
                <a:solidFill>
                  <a:srgbClr val="7A91A6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  <a:defRPr sz="1898">
                <a:solidFill>
                  <a:srgbClr val="7A91A6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8"/>
              <a:buNone/>
              <a:defRPr sz="1898">
                <a:solidFill>
                  <a:srgbClr val="7A91A6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8"/>
              <a:buNone/>
              <a:defRPr sz="1898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71062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1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39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E92"/>
              </a:buClr>
              <a:buSzPts val="1400"/>
              <a:buNone/>
              <a:defRPr>
                <a:solidFill>
                  <a:srgbClr val="8B8E92"/>
                </a:solidFill>
              </a:defRPr>
            </a:lvl1pPr>
            <a:lvl2pPr lvl="1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rgbClr val="8B8E92"/>
              </a:buClr>
              <a:buSzPts val="1400"/>
              <a:buNone/>
              <a:defRPr>
                <a:solidFill>
                  <a:srgbClr val="8B8E92"/>
                </a:solidFill>
              </a:defRPr>
            </a:lvl2pPr>
            <a:lvl3pPr lvl="2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rgbClr val="8B8E92"/>
              </a:buClr>
              <a:buSzPts val="1100"/>
              <a:buNone/>
              <a:defRPr>
                <a:solidFill>
                  <a:srgbClr val="8B8E92"/>
                </a:solidFill>
              </a:defRPr>
            </a:lvl3pPr>
            <a:lvl4pPr lvl="3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None/>
              <a:defRPr>
                <a:solidFill>
                  <a:srgbClr val="8B8E92"/>
                </a:solidFill>
              </a:defRPr>
            </a:lvl4pPr>
            <a:lvl5pPr lvl="4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None/>
              <a:defRPr>
                <a:solidFill>
                  <a:srgbClr val="8B8E92"/>
                </a:solidFill>
              </a:defRPr>
            </a:lvl5pPr>
            <a:lvl6pPr lvl="5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880"/>
              <a:buNone/>
              <a:defRPr>
                <a:solidFill>
                  <a:srgbClr val="8B8E92"/>
                </a:solidFill>
              </a:defRPr>
            </a:lvl6pPr>
            <a:lvl7pPr lvl="6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None/>
              <a:defRPr>
                <a:solidFill>
                  <a:srgbClr val="8B8E92"/>
                </a:solidFill>
              </a:defRPr>
            </a:lvl7pPr>
            <a:lvl8pPr lvl="7" algn="ctr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SzPts val="1100"/>
              <a:buNone/>
              <a:defRPr>
                <a:solidFill>
                  <a:srgbClr val="8B8E92"/>
                </a:solidFill>
              </a:defRPr>
            </a:lvl8pPr>
            <a:lvl9pPr lvl="8" algn="ctr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SzPts val="880"/>
              <a:buNone/>
              <a:defRPr>
                <a:solidFill>
                  <a:srgbClr val="8B8E9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5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C073-96F8-4094-8808-47130212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534D1-F25F-4EA9-93A7-DA5B75C03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A8E12-F39D-4270-9A97-140104595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22A39-27A6-45CC-A2FF-78A013293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A3D6E-1A46-47DB-9C99-39AA9D013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A7531ED-C1CA-4080-BB53-222C7D5C4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431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F1D4-A2F9-403E-AFDB-46ACFB5B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A5084FB-73CC-463A-A27D-3BA751238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09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F372ECF-50A5-4BBE-BE4F-3D27B17A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178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08BF-FE14-46E8-B9C1-B9078A93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B56F-F467-4903-A5B3-0F7789A2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24EE-1E24-4AF7-A20B-B34B4A7B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5AFDC84-6D07-4F34-84A9-E7A7215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451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29B3-AC46-4DD6-B08C-1AC90F0A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434F5-D3C8-47DD-BC66-B2BB95C21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7894D-EE69-4B07-98BF-C6F8B3705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9E65D78-87B4-452C-B9BD-C70BFEABB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5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D2AB4-2428-4163-B85F-44EBBDA8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FBE61-C5EA-4E66-ADA7-5CBFDDE0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9AA9E8-8BF6-48F9-9647-3FC84D10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/>
          <a:p>
            <a:fld id="{D01238AA-AC76-4743-B79A-62FF145BEED9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Billede 28">
            <a:extLst>
              <a:ext uri="{FF2B5EF4-FFF2-40B4-BE49-F238E27FC236}">
                <a16:creationId xmlns:a16="http://schemas.microsoft.com/office/drawing/2014/main" id="{FBA9E134-6342-470C-98B2-93B0A2DDD71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270768" y="50452"/>
            <a:ext cx="871805" cy="381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A6E97-4F75-6CC4-2CC2-0070703DB9C4}"/>
              </a:ext>
            </a:extLst>
          </p:cNvPr>
          <p:cNvSpPr/>
          <p:nvPr userDrawn="1"/>
        </p:nvSpPr>
        <p:spPr>
          <a:xfrm>
            <a:off x="10053151" y="6444734"/>
            <a:ext cx="19207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All rights reserved // Data &amp; More @ 2023</a:t>
            </a:r>
          </a:p>
        </p:txBody>
      </p:sp>
    </p:spTree>
    <p:extLst>
      <p:ext uri="{BB962C8B-B14F-4D97-AF65-F5344CB8AC3E}">
        <p14:creationId xmlns:p14="http://schemas.microsoft.com/office/powerpoint/2010/main" val="18490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7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8D1E046-E74A-40C3-9EF8-2452DB895D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8D1E046-E74A-40C3-9EF8-2452DB895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6C25518-36BB-4B0D-A71C-B6649F24D6FD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58709" cy="158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98" b="1" i="0" baseline="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  <a:sym typeface="Segoe UI Semilight" panose="020B04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7579" y="593914"/>
            <a:ext cx="10719777" cy="711013"/>
          </a:xfrm>
          <a:prstGeom prst="rect">
            <a:avLst/>
          </a:prstGeom>
        </p:spPr>
        <p:txBody>
          <a:bodyPr vert="horz" lIns="0" tIns="0" rIns="103931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578" y="1520827"/>
            <a:ext cx="10719777" cy="4645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txtSecureMarker2" hidden="1"/>
          <p:cNvSpPr txBox="1"/>
          <p:nvPr userDrawn="1"/>
        </p:nvSpPr>
        <p:spPr>
          <a:xfrm>
            <a:off x="3761256" y="6530086"/>
            <a:ext cx="4669488" cy="304929"/>
          </a:xfrm>
          <a:prstGeom prst="rect">
            <a:avLst/>
          </a:prstGeom>
          <a:noFill/>
        </p:spPr>
        <p:txBody>
          <a:bodyPr wrap="square" lIns="103901" tIns="51949" rIns="103901" bIns="51949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</a:rPr>
              <a:t>SC</a:t>
            </a:r>
            <a:r>
              <a:rPr lang="en-US" sz="1300" baseline="0" dirty="0">
                <a:solidFill>
                  <a:srgbClr val="000000"/>
                </a:solidFill>
              </a:rPr>
              <a:t> TEXT GOES HERE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txtSecureMarker1" hidden="1"/>
          <p:cNvSpPr txBox="1"/>
          <p:nvPr userDrawn="1"/>
        </p:nvSpPr>
        <p:spPr>
          <a:xfrm>
            <a:off x="3761256" y="35252"/>
            <a:ext cx="4669488" cy="304929"/>
          </a:xfrm>
          <a:prstGeom prst="rect">
            <a:avLst/>
          </a:prstGeom>
          <a:noFill/>
        </p:spPr>
        <p:txBody>
          <a:bodyPr wrap="square" lIns="103901" tIns="51949" rIns="103901" bIns="51949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</a:rPr>
              <a:t>SC</a:t>
            </a:r>
            <a:r>
              <a:rPr lang="en-US" sz="1300" baseline="0" dirty="0">
                <a:solidFill>
                  <a:srgbClr val="000000"/>
                </a:solidFill>
              </a:rPr>
              <a:t> TEXT GOES HERE</a:t>
            </a: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4" name="Billede 28">
            <a:extLst>
              <a:ext uri="{FF2B5EF4-FFF2-40B4-BE49-F238E27FC236}">
                <a16:creationId xmlns:a16="http://schemas.microsoft.com/office/drawing/2014/main" id="{05BE0C34-880D-447A-9612-97B752B744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80647" y="279961"/>
            <a:ext cx="1042374" cy="4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ransition>
    <p:fade/>
  </p:transition>
  <p:hf hdr="0"/>
  <p:txStyles>
    <p:titleStyle>
      <a:lvl1pPr algn="l" defTabSz="1038891" rtl="0" eaLnBrk="1" latinLnBrk="0" hangingPunct="1">
        <a:lnSpc>
          <a:spcPct val="100000"/>
        </a:lnSpc>
        <a:spcBef>
          <a:spcPct val="0"/>
        </a:spcBef>
        <a:buNone/>
        <a:defRPr sz="2198" b="1" kern="1200" cap="none" spc="0" baseline="0">
          <a:solidFill>
            <a:schemeClr val="bg2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400" b="1" kern="1200" cap="none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400" b="0" kern="1200" cap="none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04507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407622" indent="-208596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100000"/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615038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6pPr>
      <a:lvl7pPr marL="818025" indent="-208596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7pPr>
      <a:lvl8pPr marL="1020856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8pPr>
      <a:lvl9pPr marL="203811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80000"/>
        <a:buFont typeface="Wingdings" panose="05000000000000000000" pitchFamily="2" charset="2"/>
        <a:buNone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9pPr>
    </p:bodyStyle>
    <p:otherStyle>
      <a:defPPr>
        <a:defRPr lang="en-US"/>
      </a:defPPr>
      <a:lvl1pPr marL="0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519446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1038891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37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77782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97229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3116674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636120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4155565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20">
          <p15:clr>
            <a:srgbClr val="F26B43"/>
          </p15:clr>
        </p15:guide>
        <p15:guide id="3" pos="221">
          <p15:clr>
            <a:srgbClr val="F26B43"/>
          </p15:clr>
        </p15:guide>
        <p15:guide id="4" pos="7461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orient="horz" pos="36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958">
          <p15:clr>
            <a:srgbClr val="F26B43"/>
          </p15:clr>
        </p15:guide>
        <p15:guide id="12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8D1E046-E74A-40C3-9EF8-2452DB895D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8D1E046-E74A-40C3-9EF8-2452DB895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6C25518-36BB-4B0D-A71C-B6649F24D6FD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158709" cy="158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98" b="1" i="0" baseline="0" dirty="0">
              <a:latin typeface="Segoe UI Semilight" panose="020B0402040204020203" pitchFamily="34" charset="0"/>
              <a:ea typeface="+mj-ea"/>
              <a:cs typeface="Segoe UI Semilight" panose="020B0402040204020203" pitchFamily="34" charset="0"/>
              <a:sym typeface="Segoe UI Semilight" panose="020B04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7579" y="593914"/>
            <a:ext cx="10719777" cy="711013"/>
          </a:xfrm>
          <a:prstGeom prst="rect">
            <a:avLst/>
          </a:prstGeom>
        </p:spPr>
        <p:txBody>
          <a:bodyPr vert="horz" lIns="0" tIns="0" rIns="103931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578" y="1520827"/>
            <a:ext cx="10719777" cy="4645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txtSecureMarker2" hidden="1"/>
          <p:cNvSpPr txBox="1"/>
          <p:nvPr userDrawn="1"/>
        </p:nvSpPr>
        <p:spPr>
          <a:xfrm>
            <a:off x="3761256" y="6530086"/>
            <a:ext cx="4669488" cy="304929"/>
          </a:xfrm>
          <a:prstGeom prst="rect">
            <a:avLst/>
          </a:prstGeom>
          <a:noFill/>
        </p:spPr>
        <p:txBody>
          <a:bodyPr wrap="square" lIns="103901" tIns="51949" rIns="103901" bIns="51949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</a:rPr>
              <a:t>SC</a:t>
            </a:r>
            <a:r>
              <a:rPr lang="en-US" sz="1300" baseline="0" dirty="0">
                <a:solidFill>
                  <a:srgbClr val="000000"/>
                </a:solidFill>
              </a:rPr>
              <a:t> TEXT GOES HERE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1" name="txtSecureMarker1" hidden="1"/>
          <p:cNvSpPr txBox="1"/>
          <p:nvPr userDrawn="1"/>
        </p:nvSpPr>
        <p:spPr>
          <a:xfrm>
            <a:off x="3761256" y="35252"/>
            <a:ext cx="4669488" cy="304929"/>
          </a:xfrm>
          <a:prstGeom prst="rect">
            <a:avLst/>
          </a:prstGeom>
          <a:noFill/>
        </p:spPr>
        <p:txBody>
          <a:bodyPr wrap="square" lIns="103901" tIns="51949" rIns="103901" bIns="51949" rtlCol="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</a:rPr>
              <a:t>SC</a:t>
            </a:r>
            <a:r>
              <a:rPr lang="en-US" sz="1300" baseline="0" dirty="0">
                <a:solidFill>
                  <a:srgbClr val="000000"/>
                </a:solidFill>
              </a:rPr>
              <a:t> TEXT GOES HERE</a:t>
            </a: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4" name="Billede 28">
            <a:extLst>
              <a:ext uri="{FF2B5EF4-FFF2-40B4-BE49-F238E27FC236}">
                <a16:creationId xmlns:a16="http://schemas.microsoft.com/office/drawing/2014/main" id="{05BE0C34-880D-447A-9612-97B752B744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80647" y="279961"/>
            <a:ext cx="1042374" cy="4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ransition>
    <p:fade/>
  </p:transition>
  <p:hf hdr="0"/>
  <p:txStyles>
    <p:titleStyle>
      <a:lvl1pPr algn="l" defTabSz="1038891" rtl="0" eaLnBrk="1" latinLnBrk="0" hangingPunct="1">
        <a:lnSpc>
          <a:spcPct val="100000"/>
        </a:lnSpc>
        <a:spcBef>
          <a:spcPct val="0"/>
        </a:spcBef>
        <a:buNone/>
        <a:defRPr sz="2198" b="1" kern="1200" cap="none" spc="0" baseline="0">
          <a:solidFill>
            <a:schemeClr val="bg2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400" b="1" kern="1200" cap="none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400" b="0" kern="1200" cap="none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0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04507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407622" indent="-208596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100000"/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615038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6pPr>
      <a:lvl7pPr marL="818025" indent="-208596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7pPr>
      <a:lvl8pPr marL="1020856" indent="-207418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Font typeface="Arial" panose="020B0604020202020204" pitchFamily="34" charset="0"/>
        <a:buChar char="-"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8pPr>
      <a:lvl9pPr marL="203811" indent="0" algn="l" defTabSz="203811" rtl="0" eaLnBrk="1" latinLnBrk="0" hangingPunct="1">
        <a:lnSpc>
          <a:spcPct val="100000"/>
        </a:lnSpc>
        <a:spcBef>
          <a:spcPts val="0"/>
        </a:spcBef>
        <a:spcAft>
          <a:spcPts val="909"/>
        </a:spcAft>
        <a:buClr>
          <a:schemeClr val="bg2"/>
        </a:buClr>
        <a:buSzPct val="80000"/>
        <a:buFont typeface="Wingdings" panose="05000000000000000000" pitchFamily="2" charset="2"/>
        <a:buNone/>
        <a:defRPr sz="1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9pPr>
    </p:bodyStyle>
    <p:otherStyle>
      <a:defPPr>
        <a:defRPr lang="en-US"/>
      </a:defPPr>
      <a:lvl1pPr marL="0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1pPr>
      <a:lvl2pPr marL="519446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1038891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37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77782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97229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3116674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636120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4155565" algn="l" defTabSz="1038891" rtl="0" eaLnBrk="1" latinLnBrk="0" hangingPunct="1"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20">
          <p15:clr>
            <a:srgbClr val="F26B43"/>
          </p15:clr>
        </p15:guide>
        <p15:guide id="3" pos="221">
          <p15:clr>
            <a:srgbClr val="F26B43"/>
          </p15:clr>
        </p15:guide>
        <p15:guide id="4" pos="7461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orient="horz" pos="36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958">
          <p15:clr>
            <a:srgbClr val="F26B43"/>
          </p15:clr>
        </p15:guide>
        <p15:guide id="12" orient="horz" pos="82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D7314-9B33-5046-B058-D5743ACA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6A92-E02A-FC48-BA51-0D0D231F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88CE-066F-4B4D-8448-271B08FE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8C17-BC30-4BB5-B468-B0A0FF2452EA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039F-AAF6-204B-897D-7553FA48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A3647-5525-654F-B489-C5DA3EBE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23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D7314-9B33-5046-B058-D5743ACA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6A92-E02A-FC48-BA51-0D0D231F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88CE-066F-4B4D-8448-271B08FE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6C26-6663-9A40-AE65-DD03B39837BC}" type="datetimeFigureOut">
              <a:rPr lang="en-PT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039F-AAF6-204B-897D-7553FA48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A3647-5525-654F-B489-C5DA3EBE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B100-C07F-BF4D-BB0B-7820EE7F580E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396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D7314-9B33-5046-B058-D5743ACA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6A92-E02A-FC48-BA51-0D0D231F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88CE-066F-4B4D-8448-271B08FE4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9C40-A373-4C46-AC10-4E5F8A0C303C}" type="datetime1">
              <a:rPr lang="LID4096" smtClean="0"/>
              <a:t>09/08/2023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039F-AAF6-204B-897D-7553FA48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562C09-1B2F-4005-8FF3-D18A3D8B3562}"/>
              </a:ext>
            </a:extLst>
          </p:cNvPr>
          <p:cNvSpPr txBox="1">
            <a:spLocks/>
          </p:cNvSpPr>
          <p:nvPr userDrawn="1"/>
        </p:nvSpPr>
        <p:spPr>
          <a:xfrm>
            <a:off x="9394299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PT"/>
            </a:defPPr>
            <a:lvl1pPr marL="0" algn="r" defTabSz="914377" rtl="0" eaLnBrk="1" latinLnBrk="0" hangingPunct="1">
              <a:defRPr lang="en-PT" sz="2400" b="1" kern="1200" smtClean="0">
                <a:solidFill>
                  <a:srgbClr val="A28E7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160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>
            <a:spLocks noGrp="1"/>
          </p:cNvSpPr>
          <p:nvPr>
            <p:ph type="title"/>
          </p:nvPr>
        </p:nvSpPr>
        <p:spPr>
          <a:xfrm>
            <a:off x="737579" y="593914"/>
            <a:ext cx="10719777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3925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98"/>
              <a:buFont typeface="Quattrocento Sans"/>
              <a:buNone/>
              <a:defRPr sz="2198" b="1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737578" y="1520827"/>
            <a:ext cx="10719777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84479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lt2"/>
              </a:buClr>
              <a:buSzPts val="88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909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909"/>
              </a:spcBef>
              <a:spcAft>
                <a:spcPts val="909"/>
              </a:spcAft>
              <a:buClr>
                <a:schemeClr val="lt2"/>
              </a:buClr>
              <a:buSzPts val="880"/>
              <a:buFont typeface="Noto Sans Symbols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65" name="Google Shape;6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0647" y="279961"/>
            <a:ext cx="1042374" cy="455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C4EE29-0F80-3123-2B37-9C782853B386}"/>
              </a:ext>
            </a:extLst>
          </p:cNvPr>
          <p:cNvSpPr txBox="1"/>
          <p:nvPr userDrawn="1"/>
        </p:nvSpPr>
        <p:spPr>
          <a:xfrm>
            <a:off x="11404600" y="6675507"/>
            <a:ext cx="990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DK" sz="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©</a:t>
            </a:r>
            <a:r>
              <a:rPr lang="en-US" sz="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Data &amp; More</a:t>
            </a:r>
            <a:endParaRPr lang="en-DK" sz="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9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62">
          <p15:clr>
            <a:srgbClr val="F26B43"/>
          </p15:clr>
        </p15:guide>
        <p15:guide id="2" pos="7220">
          <p15:clr>
            <a:srgbClr val="F26B43"/>
          </p15:clr>
        </p15:guide>
        <p15:guide id="3" pos="221">
          <p15:clr>
            <a:srgbClr val="F26B43"/>
          </p15:clr>
        </p15:guide>
        <p15:guide id="4" pos="746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68">
          <p15:clr>
            <a:srgbClr val="F26B43"/>
          </p15:clr>
        </p15:guide>
        <p15:guide id="7" orient="horz" pos="3884">
          <p15:clr>
            <a:srgbClr val="F26B43"/>
          </p15:clr>
        </p15:guide>
        <p15:guide id="8" orient="horz" pos="958">
          <p15:clr>
            <a:srgbClr val="F26B43"/>
          </p15:clr>
        </p15:guide>
        <p15:guide id="9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17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ataandmore.com/en/knowledge/data-more-properties-for-data-classifica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1D8F-DFC4-4A19-AF93-48FB5B16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718" y="2550208"/>
            <a:ext cx="5528532" cy="2387600"/>
          </a:xfrm>
        </p:spPr>
        <p:txBody>
          <a:bodyPr>
            <a:noAutofit/>
          </a:bodyPr>
          <a:lstStyle/>
          <a:p>
            <a:r>
              <a:rPr lang="en-US" sz="4400" dirty="0"/>
              <a:t>Introduction to Data &amp; More Compliance Solution &amp; Classification principles</a:t>
            </a:r>
            <a:endParaRPr lang="en-DK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916AD-99D0-8DAF-D6A6-ACF6446D8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" t="25540" r="2216" b="17581"/>
          <a:stretch/>
        </p:blipFill>
        <p:spPr>
          <a:xfrm>
            <a:off x="1596282" y="1569365"/>
            <a:ext cx="4336936" cy="3777787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98877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Passport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4528888" y="6258315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3017586" y="1307703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DNK Passport3</a:t>
            </a:r>
          </a:p>
          <a:p>
            <a:r>
              <a:rPr lang="en-US" sz="1200" dirty="0"/>
              <a:t>(counter rule)</a:t>
            </a:r>
            <a:endParaRPr lang="en-DK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0C9B4-1534-38EB-D741-90320128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37" y="2048410"/>
            <a:ext cx="5891304" cy="412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E192A-5A75-67F9-88EA-D56ADCDA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368025"/>
            <a:ext cx="2974975" cy="37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84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Passport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4528888" y="6258315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3017586" y="1307703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 Passport2</a:t>
            </a:r>
          </a:p>
          <a:p>
            <a:r>
              <a:rPr lang="en-US" sz="1200" dirty="0"/>
              <a:t>(counter rule)</a:t>
            </a:r>
            <a:endParaRPr lang="en-DK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FB722-BAF2-4DF5-6108-2D579630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86" y="1875095"/>
            <a:ext cx="5724765" cy="427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ABF373-DA53-850E-6E01-CCC71E5E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18" y="1432493"/>
            <a:ext cx="3466541" cy="31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89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Passport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1663643" y="6228138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1C09F-01A4-98EA-0236-2017A4B2D8D4}"/>
              </a:ext>
            </a:extLst>
          </p:cNvPr>
          <p:cNvSpPr/>
          <p:nvPr/>
        </p:nvSpPr>
        <p:spPr>
          <a:xfrm>
            <a:off x="9205315" y="6228138"/>
            <a:ext cx="1447797" cy="4528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 Class</a:t>
            </a:r>
            <a:endParaRPr lang="en-DK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152341" y="1277526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many different types of tags in different languages</a:t>
            </a:r>
            <a:endParaRPr lang="en-DK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8B023-4473-AC0F-02DF-DEF33546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8" y="1765952"/>
            <a:ext cx="5423524" cy="420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04C6E-4C88-F5DD-CA7A-CDDC6B1D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90" y="1746421"/>
            <a:ext cx="5408749" cy="428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C7C1F5-84E3-D7CF-6726-99D2E57511FD}"/>
              </a:ext>
            </a:extLst>
          </p:cNvPr>
          <p:cNvCxnSpPr>
            <a:cxnSpLocks/>
          </p:cNvCxnSpPr>
          <p:nvPr/>
        </p:nvCxnSpPr>
        <p:spPr>
          <a:xfrm flipV="1">
            <a:off x="5318609" y="2523654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3F0E98-42B4-AC93-F6FF-A8D13AA1D5AE}"/>
              </a:ext>
            </a:extLst>
          </p:cNvPr>
          <p:cNvCxnSpPr>
            <a:cxnSpLocks/>
          </p:cNvCxnSpPr>
          <p:nvPr/>
        </p:nvCxnSpPr>
        <p:spPr>
          <a:xfrm flipV="1">
            <a:off x="5318609" y="2767661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BED2D4-A3E2-6A4B-92CC-EDB7CE373BD1}"/>
              </a:ext>
            </a:extLst>
          </p:cNvPr>
          <p:cNvCxnSpPr>
            <a:cxnSpLocks/>
          </p:cNvCxnSpPr>
          <p:nvPr/>
        </p:nvCxnSpPr>
        <p:spPr>
          <a:xfrm flipV="1">
            <a:off x="5318609" y="3025384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5BBC79-39F0-9AB2-5A07-FB50EF23952F}"/>
              </a:ext>
            </a:extLst>
          </p:cNvPr>
          <p:cNvCxnSpPr>
            <a:cxnSpLocks/>
          </p:cNvCxnSpPr>
          <p:nvPr/>
        </p:nvCxnSpPr>
        <p:spPr>
          <a:xfrm flipV="1">
            <a:off x="5362526" y="3898336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135186-7702-387C-24BC-0C5CF1D3DCD7}"/>
              </a:ext>
            </a:extLst>
          </p:cNvPr>
          <p:cNvCxnSpPr>
            <a:cxnSpLocks/>
          </p:cNvCxnSpPr>
          <p:nvPr/>
        </p:nvCxnSpPr>
        <p:spPr>
          <a:xfrm flipV="1">
            <a:off x="5362526" y="4115216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5BFFD2-787A-AA8B-A52D-997D616F4A57}"/>
              </a:ext>
            </a:extLst>
          </p:cNvPr>
          <p:cNvCxnSpPr>
            <a:cxnSpLocks/>
          </p:cNvCxnSpPr>
          <p:nvPr/>
        </p:nvCxnSpPr>
        <p:spPr>
          <a:xfrm flipV="1">
            <a:off x="5362526" y="4355161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1B18A3-F5ED-85F0-BB62-CB8E1A8FF4E3}"/>
              </a:ext>
            </a:extLst>
          </p:cNvPr>
          <p:cNvCxnSpPr>
            <a:cxnSpLocks/>
          </p:cNvCxnSpPr>
          <p:nvPr/>
        </p:nvCxnSpPr>
        <p:spPr>
          <a:xfrm flipV="1">
            <a:off x="5362526" y="4608157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D7C83DF-7777-487C-C26D-8FE0BE749546}"/>
              </a:ext>
            </a:extLst>
          </p:cNvPr>
          <p:cNvCxnSpPr>
            <a:cxnSpLocks/>
          </p:cNvCxnSpPr>
          <p:nvPr/>
        </p:nvCxnSpPr>
        <p:spPr>
          <a:xfrm flipV="1">
            <a:off x="5362526" y="4811993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DE5BF1-2277-850F-9998-E68548C333CB}"/>
              </a:ext>
            </a:extLst>
          </p:cNvPr>
          <p:cNvCxnSpPr>
            <a:cxnSpLocks/>
          </p:cNvCxnSpPr>
          <p:nvPr/>
        </p:nvCxnSpPr>
        <p:spPr>
          <a:xfrm flipV="1">
            <a:off x="5362526" y="5725642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B037E6-4E2B-7CD8-22CA-FB12D96CFDE9}"/>
              </a:ext>
            </a:extLst>
          </p:cNvPr>
          <p:cNvCxnSpPr>
            <a:cxnSpLocks/>
          </p:cNvCxnSpPr>
          <p:nvPr/>
        </p:nvCxnSpPr>
        <p:spPr>
          <a:xfrm flipV="1">
            <a:off x="5362526" y="5961362"/>
            <a:ext cx="926932" cy="203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48DAE42-F270-85D7-8C4C-9D5B6D5C27AA}"/>
              </a:ext>
            </a:extLst>
          </p:cNvPr>
          <p:cNvSpPr txBox="1"/>
          <p:nvPr/>
        </p:nvSpPr>
        <p:spPr>
          <a:xfrm>
            <a:off x="6544850" y="1304287"/>
            <a:ext cx="302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Document class is a collection of tags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78700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64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629098" y="1389234"/>
            <a:ext cx="221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it logically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you find to much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you find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again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There is one no go: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0CF9F-1CCB-5F95-6C69-EC08EA31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97" y="3551508"/>
            <a:ext cx="5411539" cy="173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8871B-1A63-797D-519F-4A193F8AD0EE}"/>
              </a:ext>
            </a:extLst>
          </p:cNvPr>
          <p:cNvCxnSpPr/>
          <p:nvPr/>
        </p:nvCxnSpPr>
        <p:spPr>
          <a:xfrm flipH="1">
            <a:off x="5156200" y="4629150"/>
            <a:ext cx="236855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655C25-3773-E63D-ADA9-4DF879E33768}"/>
              </a:ext>
            </a:extLst>
          </p:cNvPr>
          <p:cNvSpPr txBox="1"/>
          <p:nvPr/>
        </p:nvSpPr>
        <p:spPr>
          <a:xfrm>
            <a:off x="7702998" y="3649834"/>
            <a:ext cx="221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use multiple negations. Only one. If more a needed, create a FP tag with all in, and negate that single tag instead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5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4864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Passport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4528888" y="6258315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Tags</a:t>
            </a:r>
            <a:endParaRPr kumimoji="0" lang="en-DK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19AF32-9EA4-E813-AA10-23E01E5E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86" y="1880761"/>
            <a:ext cx="8057089" cy="341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3017586" y="1307703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 Positives Passport tag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(counter rule)</a:t>
            </a:r>
            <a:endParaRPr kumimoji="0" lang="en-DK" sz="12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5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A8435-CC9D-4018-A206-1E04C8874F16}"/>
              </a:ext>
            </a:extLst>
          </p:cNvPr>
          <p:cNvSpPr/>
          <p:nvPr/>
        </p:nvSpPr>
        <p:spPr>
          <a:xfrm>
            <a:off x="532" y="299"/>
            <a:ext cx="3159698" cy="6857404"/>
          </a:xfrm>
          <a:prstGeom prst="rect">
            <a:avLst/>
          </a:prstGeom>
          <a:solidFill>
            <a:srgbClr val="1C3B5F"/>
          </a:solidFill>
          <a:ln w="12700" cap="flat" cmpd="sng">
            <a:solidFill>
              <a:srgbClr val="0818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&amp; More’s unique document </a:t>
            </a:r>
            <a:r>
              <a:rPr kumimoji="0" lang="en-US" sz="239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classes identification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1ACB-D507-4692-BF90-B6E760FD047B}"/>
              </a:ext>
            </a:extLst>
          </p:cNvPr>
          <p:cNvSpPr txBox="1">
            <a:spLocks/>
          </p:cNvSpPr>
          <p:nvPr/>
        </p:nvSpPr>
        <p:spPr>
          <a:xfrm>
            <a:off x="6261737" y="91730"/>
            <a:ext cx="6515379" cy="652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46C1-A2B5-4B79-9A03-53F30C37C29C}"/>
              </a:ext>
            </a:extLst>
          </p:cNvPr>
          <p:cNvSpPr txBox="1">
            <a:spLocks/>
          </p:cNvSpPr>
          <p:nvPr/>
        </p:nvSpPr>
        <p:spPr>
          <a:xfrm>
            <a:off x="353" y="299"/>
            <a:ext cx="6006756" cy="68574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F20F0-F8F6-435F-A281-3943A3074A3C}"/>
              </a:ext>
            </a:extLst>
          </p:cNvPr>
          <p:cNvSpPr txBox="1"/>
          <p:nvPr/>
        </p:nvSpPr>
        <p:spPr>
          <a:xfrm>
            <a:off x="1076057" y="5889668"/>
            <a:ext cx="1667339" cy="439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BDE46-E7D1-4B48-91CD-2C1707DE7D27}"/>
              </a:ext>
            </a:extLst>
          </p:cNvPr>
          <p:cNvSpPr txBox="1"/>
          <p:nvPr/>
        </p:nvSpPr>
        <p:spPr>
          <a:xfrm>
            <a:off x="1295680" y="5907598"/>
            <a:ext cx="1864551" cy="600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2DA7F-9152-4B0B-9608-D46D675F36C8}"/>
              </a:ext>
            </a:extLst>
          </p:cNvPr>
          <p:cNvSpPr txBox="1"/>
          <p:nvPr/>
        </p:nvSpPr>
        <p:spPr>
          <a:xfrm>
            <a:off x="230748" y="5073431"/>
            <a:ext cx="2901949" cy="1227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Developed and maintained by Data &amp; More based on an analysis of over 2 billion documents. It is  continuously optimized and improved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8DF76-580B-4EFE-B16B-33E3DE204528}"/>
              </a:ext>
            </a:extLst>
          </p:cNvPr>
          <p:cNvSpPr txBox="1"/>
          <p:nvPr/>
        </p:nvSpPr>
        <p:spPr>
          <a:xfrm>
            <a:off x="8066705" y="1012676"/>
            <a:ext cx="3912689" cy="355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Sensitive personal data document classes</a:t>
            </a:r>
            <a:endParaRPr kumimoji="0" lang="en-DK" sz="16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Health info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Diagnoses, illnesses, medication and sick leave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Trade union membership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Membership of a trade union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Ethnic origin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293947"/>
                </a:solidFill>
                <a:effectLst/>
                <a:uLnTx/>
                <a:uFillTx/>
                <a:latin typeface="Segoe UI Web (West European)"/>
                <a:ea typeface="+mn-ea"/>
                <a:cs typeface="Arial"/>
                <a:sym typeface="Arial"/>
              </a:rPr>
              <a:t>Which country you come from or ethnic origin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Political orientation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293947"/>
                </a:solidFill>
                <a:effectLst/>
                <a:uLnTx/>
                <a:uFillTx/>
                <a:latin typeface="Segoe UI Web (West European)"/>
                <a:ea typeface="+mn-ea"/>
                <a:cs typeface="Arial"/>
                <a:sym typeface="Arial"/>
              </a:rPr>
              <a:t>Political orientation, membership of a political party</a:t>
            </a: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Religious belief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293947"/>
                </a:solidFill>
                <a:effectLst/>
                <a:uLnTx/>
                <a:uFillTx/>
                <a:latin typeface="Segoe UI Web (West European)"/>
                <a:ea typeface="+mn-ea"/>
                <a:cs typeface="Arial"/>
                <a:sym typeface="Arial"/>
              </a:rPr>
              <a:t>Religious orientation or member of a religion/church/congregation</a:t>
            </a: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Sexual orientation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293947"/>
                </a:solidFill>
                <a:effectLst/>
                <a:uLnTx/>
                <a:uFillTx/>
                <a:latin typeface="Segoe UI Web (West European)"/>
                <a:ea typeface="+mn-ea"/>
                <a:cs typeface="Arial"/>
                <a:sym typeface="Arial"/>
              </a:rPr>
              <a:t>Information about sexual orientation</a:t>
            </a:r>
          </a:p>
          <a:p>
            <a:pPr marL="0" marR="0" lvl="0" indent="0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Non-sensitive personal data document classes</a:t>
            </a:r>
            <a:endParaRPr kumimoji="0" lang="en-DK" sz="16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Pictures with a face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Used for classification in different document classes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Travel information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Information about bookings, reservations, flights in check-in, etc. showing where you have been at any given time</a:t>
            </a:r>
            <a:endParaRPr kumimoji="0" lang="en-DK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B6603-1A17-415C-A73F-061A50A087C3}"/>
              </a:ext>
            </a:extLst>
          </p:cNvPr>
          <p:cNvSpPr txBox="1"/>
          <p:nvPr/>
        </p:nvSpPr>
        <p:spPr>
          <a:xfrm>
            <a:off x="3544598" y="1012675"/>
            <a:ext cx="4522107" cy="5498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Confidential personal data document classes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European &amp; international ID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ID card,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European &amp; international Social security info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Social security card,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European &amp; international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9394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health cards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Health card,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European &amp; international drivers' licenses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The card,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European &amp; international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passports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The passport,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Credit cards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The credit card, number or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Tax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Tax returns etc.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Residence permit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Permits and or information in them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Salary information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Pay slips etc.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Employment documents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Contracts etc.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Recruitment (Application/job offer/CV)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Contains a wide range of information in connection with the recruitment process, job applications, CV, job interviews, etc.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Bonus agreements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Bonus agreements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Dismissal or resignation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Terminations or resignations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Written warnings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Written warnings and expulsions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HelveticaNeueLT W1G 55 Roman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Criminal offences document classes</a:t>
            </a: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Criminal record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Criminal records and information about them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832" marR="0" lvl="0" indent="-34283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45710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Offences, fines and convictions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742802" marR="0" lvl="1" indent="-285692" algn="l" defTabSz="91421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914218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Convictions, fines etc.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9159D-2C3D-4219-8D3B-CE028EE42652}"/>
              </a:ext>
            </a:extLst>
          </p:cNvPr>
          <p:cNvSpPr/>
          <p:nvPr/>
        </p:nvSpPr>
        <p:spPr>
          <a:xfrm>
            <a:off x="10053037" y="6444648"/>
            <a:ext cx="1920663" cy="20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/>
                <a:sym typeface="Arial"/>
              </a:rPr>
              <a:t>All rights reserved // Data &amp; More @ 2021</a:t>
            </a:r>
          </a:p>
        </p:txBody>
      </p:sp>
    </p:spTree>
    <p:extLst>
      <p:ext uri="{BB962C8B-B14F-4D97-AF65-F5344CB8AC3E}">
        <p14:creationId xmlns:p14="http://schemas.microsoft.com/office/powerpoint/2010/main" val="119544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A8435-CC9D-4018-A206-1E04C8874F16}"/>
              </a:ext>
            </a:extLst>
          </p:cNvPr>
          <p:cNvSpPr/>
          <p:nvPr/>
        </p:nvSpPr>
        <p:spPr>
          <a:xfrm>
            <a:off x="532" y="299"/>
            <a:ext cx="3159698" cy="6857404"/>
          </a:xfrm>
          <a:prstGeom prst="rect">
            <a:avLst/>
          </a:prstGeom>
          <a:solidFill>
            <a:srgbClr val="1C3B5F"/>
          </a:solidFill>
          <a:ln w="12700" cap="flat" cmpd="sng">
            <a:solidFill>
              <a:srgbClr val="0818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&amp; More’s International dictionaries and phrases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1ACB-D507-4692-BF90-B6E760FD047B}"/>
              </a:ext>
            </a:extLst>
          </p:cNvPr>
          <p:cNvSpPr txBox="1">
            <a:spLocks/>
          </p:cNvSpPr>
          <p:nvPr/>
        </p:nvSpPr>
        <p:spPr>
          <a:xfrm>
            <a:off x="6261737" y="91730"/>
            <a:ext cx="6515379" cy="652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46C1-A2B5-4B79-9A03-53F30C37C29C}"/>
              </a:ext>
            </a:extLst>
          </p:cNvPr>
          <p:cNvSpPr txBox="1">
            <a:spLocks/>
          </p:cNvSpPr>
          <p:nvPr/>
        </p:nvSpPr>
        <p:spPr>
          <a:xfrm>
            <a:off x="353" y="299"/>
            <a:ext cx="6006756" cy="68574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F20F0-F8F6-435F-A281-3943A3074A3C}"/>
              </a:ext>
            </a:extLst>
          </p:cNvPr>
          <p:cNvSpPr txBox="1"/>
          <p:nvPr/>
        </p:nvSpPr>
        <p:spPr>
          <a:xfrm>
            <a:off x="1076057" y="5889668"/>
            <a:ext cx="1667339" cy="439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BDE46-E7D1-4B48-91CD-2C1707DE7D27}"/>
              </a:ext>
            </a:extLst>
          </p:cNvPr>
          <p:cNvSpPr txBox="1"/>
          <p:nvPr/>
        </p:nvSpPr>
        <p:spPr>
          <a:xfrm>
            <a:off x="1295680" y="5907598"/>
            <a:ext cx="1864551" cy="600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2DA7F-9152-4B0B-9608-D46D675F36C8}"/>
              </a:ext>
            </a:extLst>
          </p:cNvPr>
          <p:cNvSpPr txBox="1"/>
          <p:nvPr/>
        </p:nvSpPr>
        <p:spPr>
          <a:xfrm>
            <a:off x="230748" y="5073431"/>
            <a:ext cx="2901949" cy="1227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Data &amp; More has a dedicated international team that maintain and updates language and country specific dictionaries and phrase libraries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9159D-2C3D-4219-8D3B-CE028EE42652}"/>
              </a:ext>
            </a:extLst>
          </p:cNvPr>
          <p:cNvSpPr/>
          <p:nvPr/>
        </p:nvSpPr>
        <p:spPr>
          <a:xfrm>
            <a:off x="10053037" y="6444648"/>
            <a:ext cx="1920663" cy="20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/>
                <a:sym typeface="Arial"/>
              </a:rPr>
              <a:t>All rights reserved // Data &amp; More @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5DAF6-B12D-684B-3D80-237E204DC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58" y="419543"/>
            <a:ext cx="3608025" cy="534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95CEB7-65C6-0916-7167-14D5CADD5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562" y="417463"/>
            <a:ext cx="3617673" cy="570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3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A8435-CC9D-4018-A206-1E04C8874F16}"/>
              </a:ext>
            </a:extLst>
          </p:cNvPr>
          <p:cNvSpPr/>
          <p:nvPr/>
        </p:nvSpPr>
        <p:spPr>
          <a:xfrm>
            <a:off x="532" y="299"/>
            <a:ext cx="3159698" cy="6857404"/>
          </a:xfrm>
          <a:prstGeom prst="rect">
            <a:avLst/>
          </a:prstGeom>
          <a:solidFill>
            <a:srgbClr val="1C3B5F"/>
          </a:solidFill>
          <a:ln w="12700" cap="flat" cmpd="sng">
            <a:solidFill>
              <a:srgbClr val="0818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Example: Union phrase library: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List of all know unions in a country and their abbreviations &amp; relevant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1ACB-D507-4692-BF90-B6E760FD047B}"/>
              </a:ext>
            </a:extLst>
          </p:cNvPr>
          <p:cNvSpPr txBox="1">
            <a:spLocks/>
          </p:cNvSpPr>
          <p:nvPr/>
        </p:nvSpPr>
        <p:spPr>
          <a:xfrm>
            <a:off x="6261737" y="91730"/>
            <a:ext cx="6515379" cy="65221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46C1-A2B5-4B79-9A03-53F30C37C29C}"/>
              </a:ext>
            </a:extLst>
          </p:cNvPr>
          <p:cNvSpPr txBox="1">
            <a:spLocks/>
          </p:cNvSpPr>
          <p:nvPr/>
        </p:nvSpPr>
        <p:spPr>
          <a:xfrm>
            <a:off x="353" y="299"/>
            <a:ext cx="6006756" cy="68574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F20F0-F8F6-435F-A281-3943A3074A3C}"/>
              </a:ext>
            </a:extLst>
          </p:cNvPr>
          <p:cNvSpPr txBox="1"/>
          <p:nvPr/>
        </p:nvSpPr>
        <p:spPr>
          <a:xfrm>
            <a:off x="1076057" y="5889668"/>
            <a:ext cx="1667339" cy="439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BDE46-E7D1-4B48-91CD-2C1707DE7D27}"/>
              </a:ext>
            </a:extLst>
          </p:cNvPr>
          <p:cNvSpPr txBox="1"/>
          <p:nvPr/>
        </p:nvSpPr>
        <p:spPr>
          <a:xfrm>
            <a:off x="1295680" y="5907598"/>
            <a:ext cx="1864551" cy="6006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DK" sz="1100" b="0" i="0" u="none" strike="noStrike" kern="0" cap="none" spc="0" normalizeH="0" baseline="0" noProof="0" err="1">
              <a:ln>
                <a:noFill/>
              </a:ln>
              <a:solidFill>
                <a:srgbClr val="293947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2DA7F-9152-4B0B-9608-D46D675F36C8}"/>
              </a:ext>
            </a:extLst>
          </p:cNvPr>
          <p:cNvSpPr txBox="1"/>
          <p:nvPr/>
        </p:nvSpPr>
        <p:spPr>
          <a:xfrm>
            <a:off x="230748" y="5073431"/>
            <a:ext cx="2901949" cy="1227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Data &amp; More has a dedicated international team that maintain and updates language and country specific dictionaries and phrase libraries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9159D-2C3D-4219-8D3B-CE028EE42652}"/>
              </a:ext>
            </a:extLst>
          </p:cNvPr>
          <p:cNvSpPr/>
          <p:nvPr/>
        </p:nvSpPr>
        <p:spPr>
          <a:xfrm>
            <a:off x="10053037" y="6444648"/>
            <a:ext cx="1920663" cy="20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/>
                <a:sym typeface="Arial"/>
              </a:rPr>
              <a:t>All rights reserved // Data &amp; More @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09728C-E2EC-404C-C8C2-39BDB840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406" y="346443"/>
            <a:ext cx="3736093" cy="446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C1ED08-9FA5-7461-1530-0980BA6ED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42" y="1767110"/>
            <a:ext cx="5930969" cy="414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03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8A05C-0B99-4E9D-85F0-4958DD8DF650}"/>
              </a:ext>
            </a:extLst>
          </p:cNvPr>
          <p:cNvSpPr/>
          <p:nvPr/>
        </p:nvSpPr>
        <p:spPr>
          <a:xfrm>
            <a:off x="10053151" y="6444734"/>
            <a:ext cx="19207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All rights reserved // Data &amp; More @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F1B28-E11F-4B04-9E4A-4A7548DCEE99}"/>
              </a:ext>
            </a:extLst>
          </p:cNvPr>
          <p:cNvSpPr/>
          <p:nvPr/>
        </p:nvSpPr>
        <p:spPr>
          <a:xfrm>
            <a:off x="420894" y="346419"/>
            <a:ext cx="1191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&amp; More the market best &amp; unique data classification process and method</a:t>
            </a:r>
          </a:p>
        </p:txBody>
      </p:sp>
      <p:pic>
        <p:nvPicPr>
          <p:cNvPr id="19" name="Picture 18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E760221-9477-E764-E7E5-B60BF7D62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02" y="2304454"/>
            <a:ext cx="323679" cy="358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81242F-272E-F16A-8FC3-1C8B2D70D062}"/>
              </a:ext>
            </a:extLst>
          </p:cNvPr>
          <p:cNvSpPr txBox="1"/>
          <p:nvPr/>
        </p:nvSpPr>
        <p:spPr>
          <a:xfrm>
            <a:off x="2514506" y="2756086"/>
            <a:ext cx="1868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classification of customer data to identify  non-compliant personal identify able data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1A8910A4-E646-3221-C9D6-7BEB89C5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48028" y="2258960"/>
            <a:ext cx="395678" cy="395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09708F-5939-65F3-4A64-820E1BBCF74D}"/>
              </a:ext>
            </a:extLst>
          </p:cNvPr>
          <p:cNvSpPr txBox="1"/>
          <p:nvPr/>
        </p:nvSpPr>
        <p:spPr>
          <a:xfrm>
            <a:off x="792143" y="2756086"/>
            <a:ext cx="13026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Indexing more than 2 billion data objects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
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37153D-4288-C441-03A5-0DEE570C44F8}"/>
              </a:ext>
            </a:extLst>
          </p:cNvPr>
          <p:cNvSpPr txBox="1"/>
          <p:nvPr/>
        </p:nvSpPr>
        <p:spPr>
          <a:xfrm>
            <a:off x="5034226" y="2756086"/>
            <a:ext cx="2033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clean-up reports to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100000+ users</a:t>
            </a:r>
            <a:endParaRPr kumimoji="0" lang="en-DK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04933E0-7AEF-29B3-952F-C769544A6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719" y="2229089"/>
            <a:ext cx="664417" cy="5788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6125D86-CF23-7DCC-7833-F7511088C991}"/>
              </a:ext>
            </a:extLst>
          </p:cNvPr>
          <p:cNvSpPr txBox="1"/>
          <p:nvPr/>
        </p:nvSpPr>
        <p:spPr>
          <a:xfrm>
            <a:off x="7774436" y="2756086"/>
            <a:ext cx="1646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Validation from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100000+ users</a:t>
            </a:r>
            <a:endParaRPr kumimoji="0" lang="en-DK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AE9909-6C64-2ACC-115B-A5FAEF5D7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16" y="2304454"/>
            <a:ext cx="418461" cy="408654"/>
          </a:xfrm>
          <a:prstGeom prst="rect">
            <a:avLst/>
          </a:prstGeom>
        </p:spPr>
      </p:pic>
      <p:pic>
        <p:nvPicPr>
          <p:cNvPr id="103" name="Picture 102" descr="Shape&#10;&#10;Description automatically generated with low confidence">
            <a:extLst>
              <a:ext uri="{FF2B5EF4-FFF2-40B4-BE49-F238E27FC236}">
                <a16:creationId xmlns:a16="http://schemas.microsoft.com/office/drawing/2014/main" id="{284245E4-5992-10E9-043C-D6F5C3511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1050" y="2311636"/>
            <a:ext cx="354425" cy="401472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B866E22E-B267-B04A-7EE5-6D1B41E16EC7}"/>
              </a:ext>
            </a:extLst>
          </p:cNvPr>
          <p:cNvSpPr txBox="1"/>
          <p:nvPr/>
        </p:nvSpPr>
        <p:spPr>
          <a:xfrm>
            <a:off x="10128124" y="2756086"/>
            <a:ext cx="1646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Deletion of millions of non-compliant files</a:t>
            </a:r>
            <a:endParaRPr kumimoji="0" lang="en-DK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EED480-88FC-5059-6CD1-D0BAA5A81F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647" y="4642069"/>
            <a:ext cx="463118" cy="350957"/>
          </a:xfrm>
          <a:prstGeom prst="rect">
            <a:avLst/>
          </a:prstGeom>
        </p:spPr>
      </p:pic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C9A64789-7B66-DD59-1243-99A35048C2CC}"/>
              </a:ext>
            </a:extLst>
          </p:cNvPr>
          <p:cNvSpPr/>
          <p:nvPr/>
        </p:nvSpPr>
        <p:spPr>
          <a:xfrm rot="16200000">
            <a:off x="2807174" y="3907995"/>
            <a:ext cx="823613" cy="20488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9EDFDE-F247-4F66-DCCA-82328F424AF5}"/>
              </a:ext>
            </a:extLst>
          </p:cNvPr>
          <p:cNvSpPr txBox="1"/>
          <p:nvPr/>
        </p:nvSpPr>
        <p:spPr>
          <a:xfrm>
            <a:off x="2513627" y="5023212"/>
            <a:ext cx="20049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&amp; More central  and custom develop multilingual data classification model, with: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500k + terms and entities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&amp; country specific document classifications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developed AI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200+ Custom developed regular expression 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F995E3AC-A9C7-23F0-EEBB-29564DFF547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7274" y="3610140"/>
            <a:ext cx="1302578" cy="1355419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62511CA8-961B-69EA-32DF-19B6701149E5}"/>
              </a:ext>
            </a:extLst>
          </p:cNvPr>
          <p:cNvSpPr txBox="1"/>
          <p:nvPr/>
        </p:nvSpPr>
        <p:spPr>
          <a:xfrm>
            <a:off x="1127424" y="3743111"/>
            <a:ext cx="1597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customers classification model is updated daily and data reclassified daily to have the most precise classification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Picture 112" descr="Shape&#10;&#10;Description automatically generated with low confidence">
            <a:extLst>
              <a:ext uri="{FF2B5EF4-FFF2-40B4-BE49-F238E27FC236}">
                <a16:creationId xmlns:a16="http://schemas.microsoft.com/office/drawing/2014/main" id="{52594D53-8180-2D01-B997-9F6F20F16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2248" y="2267485"/>
            <a:ext cx="207113" cy="395678"/>
          </a:xfrm>
          <a:prstGeom prst="rect">
            <a:avLst/>
          </a:prstGeom>
        </p:spPr>
      </p:pic>
      <p:pic>
        <p:nvPicPr>
          <p:cNvPr id="114" name="Picture 113" descr="Shape&#10;&#10;Description automatically generated with low confidence">
            <a:extLst>
              <a:ext uri="{FF2B5EF4-FFF2-40B4-BE49-F238E27FC236}">
                <a16:creationId xmlns:a16="http://schemas.microsoft.com/office/drawing/2014/main" id="{38E4EA05-03F6-B943-4CC4-A57889FE2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0216" y="2267485"/>
            <a:ext cx="207113" cy="395678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8E623513-270E-C4FA-BD73-41F82F5AC6B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5256" y="2258960"/>
            <a:ext cx="207113" cy="395678"/>
          </a:xfrm>
          <a:prstGeom prst="rect">
            <a:avLst/>
          </a:prstGeom>
        </p:spPr>
      </p:pic>
      <p:pic>
        <p:nvPicPr>
          <p:cNvPr id="116" name="Picture 115" descr="Shape&#10;&#10;Description automatically generated with low confidence">
            <a:extLst>
              <a:ext uri="{FF2B5EF4-FFF2-40B4-BE49-F238E27FC236}">
                <a16:creationId xmlns:a16="http://schemas.microsoft.com/office/drawing/2014/main" id="{141E99EE-BFFA-E265-952D-90BE483DA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4623" y="2272931"/>
            <a:ext cx="207113" cy="395678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B659134B-AB3A-70D3-8B08-EF5A28061562}"/>
              </a:ext>
            </a:extLst>
          </p:cNvPr>
          <p:cNvSpPr txBox="1"/>
          <p:nvPr/>
        </p:nvSpPr>
        <p:spPr>
          <a:xfrm>
            <a:off x="8597912" y="3816365"/>
            <a:ext cx="14111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Validated false positives and false negatives</a:t>
            </a:r>
            <a:endParaRPr kumimoji="0" lang="en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rchivist Icon 1823611">
            <a:extLst>
              <a:ext uri="{FF2B5EF4-FFF2-40B4-BE49-F238E27FC236}">
                <a16:creationId xmlns:a16="http://schemas.microsoft.com/office/drawing/2014/main" id="{6E1975AC-783B-EE78-ADBC-602B39D7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64" y="4516292"/>
            <a:ext cx="449267" cy="4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195CA319-3335-8378-A87B-33D097E2BA65}"/>
              </a:ext>
            </a:extLst>
          </p:cNvPr>
          <p:cNvSpPr/>
          <p:nvPr/>
        </p:nvSpPr>
        <p:spPr>
          <a:xfrm rot="5400000">
            <a:off x="8293834" y="3931465"/>
            <a:ext cx="315033" cy="20488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E18C55D-1EEA-89AD-3C4E-08A953982235}"/>
              </a:ext>
            </a:extLst>
          </p:cNvPr>
          <p:cNvSpPr txBox="1"/>
          <p:nvPr/>
        </p:nvSpPr>
        <p:spPr>
          <a:xfrm>
            <a:off x="7794839" y="5023212"/>
            <a:ext cx="22142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&amp; More multilingual classification team evaluates and update and refined terms &amp; entities, AI models, document classifications and regex on a daily basis to have the most precise possible classification</a:t>
            </a:r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727B17A3-F963-17E2-930B-F6861FD4137D}"/>
              </a:ext>
            </a:extLst>
          </p:cNvPr>
          <p:cNvSpPr/>
          <p:nvPr/>
        </p:nvSpPr>
        <p:spPr>
          <a:xfrm rot="10800000">
            <a:off x="5459139" y="5524786"/>
            <a:ext cx="982654" cy="20488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12D1D84-B259-46D3-8612-F26D28B09656}"/>
              </a:ext>
            </a:extLst>
          </p:cNvPr>
          <p:cNvSpPr txBox="1"/>
          <p:nvPr/>
        </p:nvSpPr>
        <p:spPr>
          <a:xfrm>
            <a:off x="432361" y="936041"/>
            <a:ext cx="111678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&amp; More classification model is updated daily from the feedback from 100 000+ users, and all customer installations are on a daily basis updated, and data reclassified.  Thereby always ensuring the most precise classification to minimize the effort users have to validate data. 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
</a:t>
            </a:r>
            <a:endParaRPr kumimoji="0" lang="en-DK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87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1D8F-DFC4-4A19-AF93-48FB5B16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718" y="2550208"/>
            <a:ext cx="5187950" cy="23876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AEDBD-ECF8-4F59-B298-11BF921DB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7" y="6492875"/>
            <a:ext cx="675496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238AA-AC76-4743-B79A-62FF145BEED9}" type="slidenum">
              <a:rPr kumimoji="0" lang="x-non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916AD-99D0-8DAF-D6A6-ACF6446D8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" t="25540" r="2216" b="17581"/>
          <a:stretch/>
        </p:blipFill>
        <p:spPr>
          <a:xfrm>
            <a:off x="1596282" y="1569365"/>
            <a:ext cx="4336936" cy="3777787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17619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01D69D-5813-7549-9C7C-CFED122C50F1}"/>
              </a:ext>
            </a:extLst>
          </p:cNvPr>
          <p:cNvSpPr/>
          <p:nvPr/>
        </p:nvSpPr>
        <p:spPr>
          <a:xfrm>
            <a:off x="10912360" y="213211"/>
            <a:ext cx="1061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8E7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14</a:t>
            </a:r>
            <a:r>
              <a:rPr kumimoji="0" lang="en-PT" sz="2400" b="1" i="0" u="none" strike="noStrike" kern="1200" cap="none" spc="0" normalizeH="0" baseline="0" noProof="0" dirty="0">
                <a:ln>
                  <a:noFill/>
                </a:ln>
                <a:solidFill>
                  <a:srgbClr val="A28E7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endParaRPr kumimoji="0" lang="en-PT" sz="2400" b="0" i="0" u="none" strike="noStrike" kern="1200" cap="none" spc="0" normalizeH="0" baseline="0" noProof="0" dirty="0">
              <a:ln>
                <a:noFill/>
              </a:ln>
              <a:solidFill>
                <a:srgbClr val="A28E7C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8D945-059C-124B-BC12-96690348F409}"/>
              </a:ext>
            </a:extLst>
          </p:cNvPr>
          <p:cNvSpPr/>
          <p:nvPr/>
        </p:nvSpPr>
        <p:spPr>
          <a:xfrm>
            <a:off x="663786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23F0D-D603-6945-B89D-9EBFD0441BA4}"/>
              </a:ext>
            </a:extLst>
          </p:cNvPr>
          <p:cNvSpPr/>
          <p:nvPr/>
        </p:nvSpPr>
        <p:spPr>
          <a:xfrm>
            <a:off x="663786" y="1910219"/>
            <a:ext cx="1441898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approved by IT security with access to the</a:t>
            </a:r>
            <a:b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data 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DABCC3-C83F-B743-B2EB-2BE218E3E037}"/>
              </a:ext>
            </a:extLst>
          </p:cNvPr>
          <p:cNvSpPr/>
          <p:nvPr/>
        </p:nvSpPr>
        <p:spPr>
          <a:xfrm>
            <a:off x="2485629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4313B-8903-5D46-A3AA-443E8A120373}"/>
              </a:ext>
            </a:extLst>
          </p:cNvPr>
          <p:cNvSpPr/>
          <p:nvPr/>
        </p:nvSpPr>
        <p:spPr>
          <a:xfrm>
            <a:off x="4213555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4FB16-5DC1-6443-B6E6-E52C5F440E14}"/>
              </a:ext>
            </a:extLst>
          </p:cNvPr>
          <p:cNvSpPr/>
          <p:nvPr/>
        </p:nvSpPr>
        <p:spPr>
          <a:xfrm>
            <a:off x="5754810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7F0B3-E5AA-1940-A1CD-D7C6235744BC}"/>
              </a:ext>
            </a:extLst>
          </p:cNvPr>
          <p:cNvSpPr/>
          <p:nvPr/>
        </p:nvSpPr>
        <p:spPr>
          <a:xfrm>
            <a:off x="2482006" y="1826240"/>
            <a:ext cx="1441898" cy="110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 identification of personal sensitive data in all connected data sources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66A2E-492E-1A4C-B478-EE825C896734}"/>
              </a:ext>
            </a:extLst>
          </p:cNvPr>
          <p:cNvSpPr/>
          <p:nvPr/>
        </p:nvSpPr>
        <p:spPr>
          <a:xfrm>
            <a:off x="4256586" y="1938212"/>
            <a:ext cx="1122703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 </a:t>
            </a:r>
            <a:b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non-compliant 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classification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49E5F9-DE85-1942-AF1F-0A5B67F7E4EC}"/>
              </a:ext>
            </a:extLst>
          </p:cNvPr>
          <p:cNvSpPr/>
          <p:nvPr/>
        </p:nvSpPr>
        <p:spPr>
          <a:xfrm>
            <a:off x="5679890" y="1928170"/>
            <a:ext cx="1318251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rules  &amp; policy engine to determine what is compliant or not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C86A7A-CA8B-FD4B-8F34-9517164FA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48" y="4369753"/>
            <a:ext cx="454980" cy="4420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4D319-83CB-FE46-9F70-881CDE0ED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61" y="3927501"/>
            <a:ext cx="448479" cy="4420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105506-F6D7-6A46-BA90-1BA62048F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408" y="3424575"/>
            <a:ext cx="426031" cy="3861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54263D-7B3A-774D-A7EC-32E9969E93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366" y="3933587"/>
            <a:ext cx="420170" cy="3861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CD0219-062B-8B4D-B2B1-2E99562B38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87" y="4420194"/>
            <a:ext cx="490664" cy="34119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C08A0CD-5B71-FD4B-8517-5ACA65764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83" y="3445955"/>
            <a:ext cx="532985" cy="3434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BC52A9-D8F7-5544-9190-0558382DC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43" y="3934899"/>
            <a:ext cx="323224" cy="44076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F3E390E-77D5-8B41-A20C-DAF114F42DE1}"/>
              </a:ext>
            </a:extLst>
          </p:cNvPr>
          <p:cNvGrpSpPr/>
          <p:nvPr/>
        </p:nvGrpSpPr>
        <p:grpSpPr>
          <a:xfrm>
            <a:off x="2110070" y="2129713"/>
            <a:ext cx="261824" cy="495604"/>
            <a:chOff x="4194209" y="3794741"/>
            <a:chExt cx="210677" cy="39878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AE1B500-290D-F740-8BEB-E4364960A1A7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2BF201-1C98-E844-96DE-224EB47229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148C6F-2626-EC4A-9A96-316B1FB9BC7A}"/>
              </a:ext>
            </a:extLst>
          </p:cNvPr>
          <p:cNvGrpSpPr/>
          <p:nvPr/>
        </p:nvGrpSpPr>
        <p:grpSpPr>
          <a:xfrm>
            <a:off x="3882947" y="2129713"/>
            <a:ext cx="261824" cy="495604"/>
            <a:chOff x="4194209" y="3794741"/>
            <a:chExt cx="210677" cy="39878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FF7388-AD33-9C41-8BB5-1CDD9AED642E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4300AA-9C34-7D4C-905B-5CD62CD67B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C7FF56-E548-4042-93A1-D55EA84EDF36}"/>
              </a:ext>
            </a:extLst>
          </p:cNvPr>
          <p:cNvGrpSpPr/>
          <p:nvPr/>
        </p:nvGrpSpPr>
        <p:grpSpPr>
          <a:xfrm>
            <a:off x="5337758" y="2129713"/>
            <a:ext cx="261824" cy="495604"/>
            <a:chOff x="4194209" y="3794741"/>
            <a:chExt cx="210677" cy="3987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BC550A-13C1-D442-85CA-552DE67643A3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2D1227-8F84-D648-BEAC-DB871BA0C7C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Hexagon 41">
            <a:extLst>
              <a:ext uri="{FF2B5EF4-FFF2-40B4-BE49-F238E27FC236}">
                <a16:creationId xmlns:a16="http://schemas.microsoft.com/office/drawing/2014/main" id="{65121442-41EE-C945-A8ED-D45D72A04F1E}"/>
              </a:ext>
            </a:extLst>
          </p:cNvPr>
          <p:cNvSpPr/>
          <p:nvPr/>
        </p:nvSpPr>
        <p:spPr>
          <a:xfrm>
            <a:off x="4393055" y="3830719"/>
            <a:ext cx="186738" cy="170436"/>
          </a:xfrm>
          <a:prstGeom prst="hexagon">
            <a:avLst/>
          </a:prstGeom>
          <a:solidFill>
            <a:srgbClr val="F15822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E94F1C55-BD44-DA40-B50A-2576D21EEC2A}"/>
              </a:ext>
            </a:extLst>
          </p:cNvPr>
          <p:cNvSpPr/>
          <p:nvPr/>
        </p:nvSpPr>
        <p:spPr>
          <a:xfrm>
            <a:off x="4393055" y="4085084"/>
            <a:ext cx="186738" cy="170436"/>
          </a:xfrm>
          <a:prstGeom prst="hexagon">
            <a:avLst/>
          </a:prstGeom>
          <a:solidFill>
            <a:srgbClr val="A28E7C"/>
          </a:solidFill>
          <a:ln w="793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D7971F-A85C-2E45-9F4B-F85243D14C26}"/>
              </a:ext>
            </a:extLst>
          </p:cNvPr>
          <p:cNvSpPr/>
          <p:nvPr/>
        </p:nvSpPr>
        <p:spPr>
          <a:xfrm>
            <a:off x="4542702" y="3780459"/>
            <a:ext cx="805832" cy="25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subject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ACFE00-38AF-B642-A7CD-944B67BC52DE}"/>
              </a:ext>
            </a:extLst>
          </p:cNvPr>
          <p:cNvSpPr/>
          <p:nvPr/>
        </p:nvSpPr>
        <p:spPr>
          <a:xfrm>
            <a:off x="4542701" y="4030825"/>
            <a:ext cx="997573" cy="25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31F3A7-CA70-5543-84C6-B17A43245B0F}"/>
              </a:ext>
            </a:extLst>
          </p:cNvPr>
          <p:cNvSpPr/>
          <p:nvPr/>
        </p:nvSpPr>
        <p:spPr>
          <a:xfrm>
            <a:off x="4552691" y="3448604"/>
            <a:ext cx="987584" cy="25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application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1573B3-1980-DE44-A8E3-89EE8A3A6D2D}"/>
              </a:ext>
            </a:extLst>
          </p:cNvPr>
          <p:cNvSpPr/>
          <p:nvPr/>
        </p:nvSpPr>
        <p:spPr>
          <a:xfrm>
            <a:off x="4534543" y="5149042"/>
            <a:ext cx="1028058" cy="44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Picture of driver’s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License &amp; CV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CC5597-B3A3-F141-9761-AD2597D51DEC}"/>
              </a:ext>
            </a:extLst>
          </p:cNvPr>
          <p:cNvCxnSpPr>
            <a:cxnSpLocks/>
          </p:cNvCxnSpPr>
          <p:nvPr/>
        </p:nvCxnSpPr>
        <p:spPr>
          <a:xfrm flipH="1">
            <a:off x="4388650" y="3602750"/>
            <a:ext cx="212626" cy="0"/>
          </a:xfrm>
          <a:prstGeom prst="line">
            <a:avLst/>
          </a:prstGeom>
          <a:ln w="19050">
            <a:solidFill>
              <a:srgbClr val="F158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8C4A6-95DD-B64A-AF0A-47BF202A50E2}"/>
              </a:ext>
            </a:extLst>
          </p:cNvPr>
          <p:cNvGrpSpPr/>
          <p:nvPr/>
        </p:nvGrpSpPr>
        <p:grpSpPr>
          <a:xfrm>
            <a:off x="2196210" y="3204778"/>
            <a:ext cx="2405066" cy="2624247"/>
            <a:chOff x="2446135" y="3370151"/>
            <a:chExt cx="2972267" cy="324313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41FC9E7-0F3F-374B-85F7-8D2A20ED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6135" y="3370151"/>
              <a:ext cx="2888309" cy="3243138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624B11-CC5E-7B45-9C73-FCAF4EA5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2872" y="5958280"/>
              <a:ext cx="1645530" cy="0"/>
            </a:xfrm>
            <a:prstGeom prst="line">
              <a:avLst/>
            </a:prstGeom>
            <a:ln w="19050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8C71088C-4AF3-D743-9B59-53924568EDE1}"/>
                </a:ext>
              </a:extLst>
            </p:cNvPr>
            <p:cNvSpPr/>
            <p:nvPr/>
          </p:nvSpPr>
          <p:spPr>
            <a:xfrm>
              <a:off x="3080659" y="5784102"/>
              <a:ext cx="105988" cy="96735"/>
            </a:xfrm>
            <a:prstGeom prst="hexagon">
              <a:avLst/>
            </a:prstGeom>
            <a:solidFill>
              <a:srgbClr val="F15822"/>
            </a:solidFill>
            <a:ln w="79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BD373DC3-C94D-FE48-A289-A4FBC4FF8C90}"/>
                </a:ext>
              </a:extLst>
            </p:cNvPr>
            <p:cNvSpPr/>
            <p:nvPr/>
          </p:nvSpPr>
          <p:spPr>
            <a:xfrm>
              <a:off x="3524995" y="5784102"/>
              <a:ext cx="105988" cy="96735"/>
            </a:xfrm>
            <a:prstGeom prst="hexagon">
              <a:avLst/>
            </a:prstGeom>
            <a:solidFill>
              <a:srgbClr val="A28E7C"/>
            </a:solidFill>
            <a:ln w="79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89944CA6-192E-5542-B952-3C0DC644B2CE}"/>
                </a:ext>
              </a:extLst>
            </p:cNvPr>
            <p:cNvSpPr/>
            <p:nvPr/>
          </p:nvSpPr>
          <p:spPr>
            <a:xfrm>
              <a:off x="2784016" y="4591178"/>
              <a:ext cx="105988" cy="96735"/>
            </a:xfrm>
            <a:prstGeom prst="hexagon">
              <a:avLst/>
            </a:prstGeom>
            <a:solidFill>
              <a:srgbClr val="A28E7C"/>
            </a:solidFill>
            <a:ln w="79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93534AB-1BFE-FF4F-9824-C72B7D84E914}"/>
                </a:ext>
              </a:extLst>
            </p:cNvPr>
            <p:cNvSpPr/>
            <p:nvPr/>
          </p:nvSpPr>
          <p:spPr>
            <a:xfrm>
              <a:off x="3480052" y="5731550"/>
              <a:ext cx="105988" cy="96735"/>
            </a:xfrm>
            <a:prstGeom prst="hexagon">
              <a:avLst/>
            </a:prstGeom>
            <a:solidFill>
              <a:srgbClr val="F15822"/>
            </a:solidFill>
            <a:ln w="79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126A6EE9-281E-7C4D-94A1-FB296795EDC6}"/>
                </a:ext>
              </a:extLst>
            </p:cNvPr>
            <p:cNvSpPr/>
            <p:nvPr/>
          </p:nvSpPr>
          <p:spPr>
            <a:xfrm>
              <a:off x="2849431" y="4549136"/>
              <a:ext cx="105988" cy="96735"/>
            </a:xfrm>
            <a:prstGeom prst="hexagon">
              <a:avLst/>
            </a:prstGeom>
            <a:solidFill>
              <a:srgbClr val="F15822"/>
            </a:solidFill>
            <a:ln w="793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E31465-BD74-A54B-9DBD-76DF03087547}"/>
                </a:ext>
              </a:extLst>
            </p:cNvPr>
            <p:cNvSpPr/>
            <p:nvPr/>
          </p:nvSpPr>
          <p:spPr>
            <a:xfrm flipH="1" flipV="1">
              <a:off x="2758997" y="5652034"/>
              <a:ext cx="1013874" cy="579467"/>
            </a:xfrm>
            <a:prstGeom prst="rect">
              <a:avLst/>
            </a:prstGeom>
            <a:noFill/>
            <a:ln w="25400">
              <a:solidFill>
                <a:srgbClr val="F15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AC093AEC-6EE9-D542-87B4-165672D1FE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387" y="4223134"/>
            <a:ext cx="544604" cy="4745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C6E4DF4-45A8-AD40-B4D0-D2C459889D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949" y="4205622"/>
            <a:ext cx="515219" cy="44890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5B387772-43FA-344F-8FF7-D291D772D254}"/>
              </a:ext>
            </a:extLst>
          </p:cNvPr>
          <p:cNvSpPr/>
          <p:nvPr/>
        </p:nvSpPr>
        <p:spPr>
          <a:xfrm>
            <a:off x="5637390" y="3901145"/>
            <a:ext cx="729650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360757-2682-1940-B33A-8C38BB1AF4D3}"/>
              </a:ext>
            </a:extLst>
          </p:cNvPr>
          <p:cNvSpPr/>
          <p:nvPr/>
        </p:nvSpPr>
        <p:spPr>
          <a:xfrm>
            <a:off x="5947061" y="3912375"/>
            <a:ext cx="1175110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B35CC9E-C8CE-6040-B873-7BDF2046B1A6}"/>
              </a:ext>
            </a:extLst>
          </p:cNvPr>
          <p:cNvSpPr/>
          <p:nvPr/>
        </p:nvSpPr>
        <p:spPr>
          <a:xfrm>
            <a:off x="5630384" y="4637801"/>
            <a:ext cx="729650" cy="27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AF2353-5634-2E4E-A7B7-F0AB284A590E}"/>
              </a:ext>
            </a:extLst>
          </p:cNvPr>
          <p:cNvSpPr/>
          <p:nvPr/>
        </p:nvSpPr>
        <p:spPr>
          <a:xfrm>
            <a:off x="6009621" y="4637801"/>
            <a:ext cx="1175110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F5BD1C5-6CDF-3F44-86EA-3910341F10A3}"/>
              </a:ext>
            </a:extLst>
          </p:cNvPr>
          <p:cNvGrpSpPr/>
          <p:nvPr/>
        </p:nvGrpSpPr>
        <p:grpSpPr>
          <a:xfrm rot="5400000">
            <a:off x="6239601" y="5001888"/>
            <a:ext cx="164227" cy="310864"/>
            <a:chOff x="4194209" y="3794741"/>
            <a:chExt cx="210677" cy="39878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ED8C3A8-4948-CE47-A103-0F9520AE0756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25400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1B51E9-251F-7D4B-9CBA-A61FF40881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25400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C76DDC57-721C-7440-B981-085DD3F7D9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047" y="5330571"/>
            <a:ext cx="311260" cy="27119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FFE3C41-B6BD-004D-96CF-51808C65CF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53" y="5596948"/>
            <a:ext cx="311260" cy="27119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0213BB0-4232-604C-A096-EE02AA0EAB0E}"/>
              </a:ext>
            </a:extLst>
          </p:cNvPr>
          <p:cNvSpPr/>
          <p:nvPr/>
        </p:nvSpPr>
        <p:spPr>
          <a:xfrm>
            <a:off x="5804034" y="5308186"/>
            <a:ext cx="1253987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Non-compliant data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14BC3C-4D68-6D4C-A757-255DCB0BDC2C}"/>
              </a:ext>
            </a:extLst>
          </p:cNvPr>
          <p:cNvSpPr/>
          <p:nvPr/>
        </p:nvSpPr>
        <p:spPr>
          <a:xfrm>
            <a:off x="5911728" y="5562479"/>
            <a:ext cx="1159020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A16CD-2B84-3946-82B2-C2B7A9B06D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198" y="3446470"/>
            <a:ext cx="544460" cy="479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7C157-ABD9-C347-8F40-232910306C8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90" y="3455854"/>
            <a:ext cx="662923" cy="58437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2C05B82-87E3-5944-AD0D-7D8CE57C1850}"/>
              </a:ext>
            </a:extLst>
          </p:cNvPr>
          <p:cNvSpPr/>
          <p:nvPr/>
        </p:nvSpPr>
        <p:spPr>
          <a:xfrm>
            <a:off x="7399274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2F95B8-319A-1C4B-AC4D-BEE1D3E3DB91}"/>
              </a:ext>
            </a:extLst>
          </p:cNvPr>
          <p:cNvSpPr/>
          <p:nvPr/>
        </p:nvSpPr>
        <p:spPr>
          <a:xfrm>
            <a:off x="7324354" y="1928170"/>
            <a:ext cx="1250711" cy="110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rgbClr val="1D2A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insights, risk assessment reporting and analysis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A543714-2393-0A40-AE21-635849E04EC1}"/>
              </a:ext>
            </a:extLst>
          </p:cNvPr>
          <p:cNvGrpSpPr/>
          <p:nvPr/>
        </p:nvGrpSpPr>
        <p:grpSpPr>
          <a:xfrm>
            <a:off x="6961779" y="2129713"/>
            <a:ext cx="261824" cy="495604"/>
            <a:chOff x="4194209" y="3794741"/>
            <a:chExt cx="210677" cy="39878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CFDF02D-5D54-3645-A8AB-FC81175DC2A8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9AE5792-49C0-3B47-B22E-6F60C0B6FA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18153E2B-DDBA-4043-9DF8-46F84B4CAC4A}"/>
              </a:ext>
            </a:extLst>
          </p:cNvPr>
          <p:cNvSpPr/>
          <p:nvPr/>
        </p:nvSpPr>
        <p:spPr>
          <a:xfrm>
            <a:off x="8980209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3F207CA-5188-D042-B902-5AF5D52B4B9E}"/>
              </a:ext>
            </a:extLst>
          </p:cNvPr>
          <p:cNvSpPr/>
          <p:nvPr/>
        </p:nvSpPr>
        <p:spPr>
          <a:xfrm>
            <a:off x="8886627" y="1928170"/>
            <a:ext cx="1560235" cy="90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Informing and dialogue with employees about their non-compliant data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AD6CE3-05FE-4241-BFDE-6A65BEF1D4CE}"/>
              </a:ext>
            </a:extLst>
          </p:cNvPr>
          <p:cNvGrpSpPr/>
          <p:nvPr/>
        </p:nvGrpSpPr>
        <p:grpSpPr>
          <a:xfrm>
            <a:off x="8532394" y="2129713"/>
            <a:ext cx="261824" cy="495604"/>
            <a:chOff x="4194209" y="3794741"/>
            <a:chExt cx="210677" cy="398786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2D59DA6-4184-EF4F-98D3-8A1D8A253185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F7BEBC-F371-DD41-93FD-C88661AC47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B23E1FA-DDE4-8043-AF6C-A19B92B86A1D}"/>
              </a:ext>
            </a:extLst>
          </p:cNvPr>
          <p:cNvSpPr/>
          <p:nvPr/>
        </p:nvSpPr>
        <p:spPr>
          <a:xfrm>
            <a:off x="10840801" y="1227715"/>
            <a:ext cx="1061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T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</a:t>
            </a:r>
            <a:endParaRPr kumimoji="0" lang="en-P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381AFC0-7124-0245-91C9-08EE7BF45F5A}"/>
              </a:ext>
            </a:extLst>
          </p:cNvPr>
          <p:cNvSpPr/>
          <p:nvPr/>
        </p:nvSpPr>
        <p:spPr>
          <a:xfrm>
            <a:off x="10805835" y="1934369"/>
            <a:ext cx="1210707" cy="48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1D2A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clean-up policies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39EC20B-5B4B-A342-977A-860A561316F7}"/>
              </a:ext>
            </a:extLst>
          </p:cNvPr>
          <p:cNvGrpSpPr/>
          <p:nvPr/>
        </p:nvGrpSpPr>
        <p:grpSpPr>
          <a:xfrm>
            <a:off x="10426257" y="2129713"/>
            <a:ext cx="261824" cy="495604"/>
            <a:chOff x="4194209" y="3794741"/>
            <a:chExt cx="210677" cy="398786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0D8A242-5002-E84C-90F2-6266E061CD8F}"/>
                </a:ext>
              </a:extLst>
            </p:cNvPr>
            <p:cNvCxnSpPr/>
            <p:nvPr/>
          </p:nvCxnSpPr>
          <p:spPr>
            <a:xfrm>
              <a:off x="4195273" y="3794741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448C137-D6F8-014E-B73A-58BC449692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4209" y="3983914"/>
              <a:ext cx="209613" cy="209613"/>
            </a:xfrm>
            <a:prstGeom prst="line">
              <a:avLst/>
            </a:prstGeom>
            <a:ln w="41275">
              <a:solidFill>
                <a:srgbClr val="F15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F54E2400-F148-0F43-A70A-18A525DAEA4D}"/>
              </a:ext>
            </a:extLst>
          </p:cNvPr>
          <p:cNvSpPr/>
          <p:nvPr/>
        </p:nvSpPr>
        <p:spPr>
          <a:xfrm>
            <a:off x="7445852" y="3575103"/>
            <a:ext cx="813805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87E713-6ABD-3C47-9BE0-EF220162568D}"/>
              </a:ext>
            </a:extLst>
          </p:cNvPr>
          <p:cNvSpPr/>
          <p:nvPr/>
        </p:nvSpPr>
        <p:spPr>
          <a:xfrm>
            <a:off x="7437205" y="4525390"/>
            <a:ext cx="813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9FB3C0F-E82F-6946-85A1-15C66158343C}"/>
              </a:ext>
            </a:extLst>
          </p:cNvPr>
          <p:cNvSpPr/>
          <p:nvPr/>
        </p:nvSpPr>
        <p:spPr>
          <a:xfrm>
            <a:off x="7357013" y="5684716"/>
            <a:ext cx="992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of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2B8172A-DDFA-584E-AAE0-9671D5DEBDA8}"/>
              </a:ext>
            </a:extLst>
          </p:cNvPr>
          <p:cNvSpPr/>
          <p:nvPr/>
        </p:nvSpPr>
        <p:spPr>
          <a:xfrm>
            <a:off x="9002028" y="3917344"/>
            <a:ext cx="984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Clean-up mail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1C6DF1-2295-4947-9028-ADAC41E45613}"/>
              </a:ext>
            </a:extLst>
          </p:cNvPr>
          <p:cNvSpPr/>
          <p:nvPr/>
        </p:nvSpPr>
        <p:spPr>
          <a:xfrm>
            <a:off x="9002027" y="4899182"/>
            <a:ext cx="984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Clean-up report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D98DE7B-F0F6-734D-AC50-71A228904712}"/>
              </a:ext>
            </a:extLst>
          </p:cNvPr>
          <p:cNvSpPr/>
          <p:nvPr/>
        </p:nvSpPr>
        <p:spPr>
          <a:xfrm>
            <a:off x="10572068" y="3807769"/>
            <a:ext cx="11914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Move files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26CA2F-A9AE-794C-A866-4E36426D3284}"/>
              </a:ext>
            </a:extLst>
          </p:cNvPr>
          <p:cNvSpPr/>
          <p:nvPr/>
        </p:nvSpPr>
        <p:spPr>
          <a:xfrm>
            <a:off x="10539771" y="4565528"/>
            <a:ext cx="1191493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Delete files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1B802B-E002-7940-B70C-CD3F7FD9F92F}"/>
              </a:ext>
            </a:extLst>
          </p:cNvPr>
          <p:cNvSpPr/>
          <p:nvPr/>
        </p:nvSpPr>
        <p:spPr>
          <a:xfrm>
            <a:off x="10570216" y="5395964"/>
            <a:ext cx="11914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Dispensation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CE6A0C14-D36D-F740-8703-B34A08C036B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81" y="5041432"/>
            <a:ext cx="453665" cy="39976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76A8BF1-D290-DC40-A597-7E0E3FD8EB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695" y="4125314"/>
            <a:ext cx="539417" cy="47532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BE7A6C1-594F-7346-AFFF-5A3D4381961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772" y="3361472"/>
            <a:ext cx="539417" cy="475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DBFE6-991B-8E45-8EC8-33F604B2E85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800" y="5122223"/>
            <a:ext cx="641499" cy="565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70FB5C-E95A-F045-9A34-79EAA5073D0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769" y="4108175"/>
            <a:ext cx="481968" cy="424864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72DD6914-DFFB-E44D-9616-481B758A7909}"/>
              </a:ext>
            </a:extLst>
          </p:cNvPr>
          <p:cNvSpPr/>
          <p:nvPr/>
        </p:nvSpPr>
        <p:spPr>
          <a:xfrm>
            <a:off x="614851" y="468746"/>
            <a:ext cx="9750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A28E7C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Data &amp; More’s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unique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A28E7C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 method to delete illegal data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0E60A1-176D-7E4C-85F9-3E12067D27B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22" y="3094299"/>
            <a:ext cx="544461" cy="4743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3C7766-ED37-584C-B776-F8511DE4514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668" y="4304134"/>
            <a:ext cx="690807" cy="6087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CD5F84-727D-6B43-86DA-127C25159C4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446" y="3421225"/>
            <a:ext cx="649034" cy="56549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A02D8E2-0554-4EAC-835F-8E5F16ADEA96}"/>
              </a:ext>
            </a:extLst>
          </p:cNvPr>
          <p:cNvSpPr txBox="1"/>
          <p:nvPr/>
        </p:nvSpPr>
        <p:spPr>
          <a:xfrm>
            <a:off x="663786" y="849282"/>
            <a:ext cx="7685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solution with markets best and full  pre build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7822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C0F16355-F115-4F96-943C-9A91181A1E92}"/>
              </a:ext>
            </a:extLst>
          </p:cNvPr>
          <p:cNvSpPr/>
          <p:nvPr/>
        </p:nvSpPr>
        <p:spPr>
          <a:xfrm>
            <a:off x="2409044" y="2617909"/>
            <a:ext cx="9620032" cy="3780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41C84E-480B-4C19-8CA6-81DB2630FC60}"/>
              </a:ext>
            </a:extLst>
          </p:cNvPr>
          <p:cNvSpPr/>
          <p:nvPr/>
        </p:nvSpPr>
        <p:spPr>
          <a:xfrm>
            <a:off x="2409044" y="1086148"/>
            <a:ext cx="9620032" cy="1532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E21BB693-CAF1-444C-B8C0-D95C62B353EF}"/>
              </a:ext>
            </a:extLst>
          </p:cNvPr>
          <p:cNvSpPr txBox="1">
            <a:spLocks/>
          </p:cNvSpPr>
          <p:nvPr/>
        </p:nvSpPr>
        <p:spPr>
          <a:xfrm>
            <a:off x="237188" y="271783"/>
            <a:ext cx="5701766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199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Solution– how it works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226FC33-6FA2-4086-A455-5A8F2C661426}"/>
              </a:ext>
            </a:extLst>
          </p:cNvPr>
          <p:cNvSpPr/>
          <p:nvPr/>
        </p:nvSpPr>
        <p:spPr>
          <a:xfrm>
            <a:off x="3128847" y="1185278"/>
            <a:ext cx="1032180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extraction / OCR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7C1C6BE-4D0D-46AC-85C4-7F20B0FBF3E7}"/>
              </a:ext>
            </a:extLst>
          </p:cNvPr>
          <p:cNvSpPr/>
          <p:nvPr/>
        </p:nvSpPr>
        <p:spPr>
          <a:xfrm>
            <a:off x="4541895" y="1183202"/>
            <a:ext cx="856229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detection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A1276424-858C-4356-BD40-92B907CC0F26}"/>
              </a:ext>
            </a:extLst>
          </p:cNvPr>
          <p:cNvCxnSpPr>
            <a:cxnSpLocks/>
            <a:stCxn id="49" idx="3"/>
            <a:endCxn id="54" idx="1"/>
          </p:cNvCxnSpPr>
          <p:nvPr/>
        </p:nvCxnSpPr>
        <p:spPr>
          <a:xfrm flipV="1">
            <a:off x="4161027" y="1461912"/>
            <a:ext cx="380868" cy="207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FDAB31A-0433-41D2-B287-9F1026E5B82F}"/>
              </a:ext>
            </a:extLst>
          </p:cNvPr>
          <p:cNvSpPr/>
          <p:nvPr/>
        </p:nvSpPr>
        <p:spPr>
          <a:xfrm>
            <a:off x="5692404" y="1185278"/>
            <a:ext cx="1642891" cy="5574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 with dictionaries,  algorithms and AI person </a:t>
            </a:r>
            <a:r>
              <a:rPr lang="en-US" sz="9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recogniction</a:t>
            </a:r>
            <a:r>
              <a:rPr lang="en-US" sz="9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AI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E1C7D8A-F39D-4F3B-B557-6173E1554F24}"/>
              </a:ext>
            </a:extLst>
          </p:cNvPr>
          <p:cNvSpPr/>
          <p:nvPr/>
        </p:nvSpPr>
        <p:spPr>
          <a:xfrm>
            <a:off x="2930395" y="1909686"/>
            <a:ext cx="1441750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 attributes stored and when it was profiled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5CC2640-5023-4620-AA97-93E057BFDEFF}"/>
              </a:ext>
            </a:extLst>
          </p:cNvPr>
          <p:cNvSpPr/>
          <p:nvPr/>
        </p:nvSpPr>
        <p:spPr>
          <a:xfrm>
            <a:off x="4474939" y="2182073"/>
            <a:ext cx="985690" cy="2787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9041CA22-789F-4A79-9F14-23A4BD3CF203}"/>
              </a:ext>
            </a:extLst>
          </p:cNvPr>
          <p:cNvCxnSpPr>
            <a:cxnSpLocks/>
            <a:stCxn id="49" idx="2"/>
            <a:endCxn id="59" idx="0"/>
          </p:cNvCxnSpPr>
          <p:nvPr/>
        </p:nvCxnSpPr>
        <p:spPr>
          <a:xfrm rot="16200000" flipH="1">
            <a:off x="3564609" y="1823024"/>
            <a:ext cx="166989" cy="633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568E906-2BFA-4BFB-99B9-15C01EDB4FA1}"/>
              </a:ext>
            </a:extLst>
          </p:cNvPr>
          <p:cNvSpPr/>
          <p:nvPr/>
        </p:nvSpPr>
        <p:spPr>
          <a:xfrm>
            <a:off x="6087043" y="2166101"/>
            <a:ext cx="856229" cy="2946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Labels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BB0B7D9B-5417-41E5-AFF6-C368421BBA34}"/>
              </a:ext>
            </a:extLst>
          </p:cNvPr>
          <p:cNvCxnSpPr>
            <a:cxnSpLocks/>
            <a:stCxn id="58" idx="2"/>
            <a:endCxn id="78" idx="0"/>
          </p:cNvCxnSpPr>
          <p:nvPr/>
        </p:nvCxnSpPr>
        <p:spPr>
          <a:xfrm rot="16200000" flipH="1">
            <a:off x="6302801" y="1953744"/>
            <a:ext cx="423406" cy="130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6D26F2A2-C350-4D04-BD0D-19B09E89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9" y="1131258"/>
            <a:ext cx="876738" cy="2594610"/>
          </a:xfrm>
          <a:prstGeom prst="rect">
            <a:avLst/>
          </a:prstGeom>
        </p:spPr>
      </p:pic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F534217D-C2ED-4418-B3CE-8D8F3FDD59C6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2044967" y="1498268"/>
            <a:ext cx="1125932" cy="851150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2BB29E7-B98D-4706-9DA4-431932B1A1E7}"/>
              </a:ext>
            </a:extLst>
          </p:cNvPr>
          <p:cNvSpPr/>
          <p:nvPr/>
        </p:nvSpPr>
        <p:spPr>
          <a:xfrm>
            <a:off x="7612147" y="1185278"/>
            <a:ext cx="856229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Tagging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95" name="Connector: Curved 94">
            <a:extLst>
              <a:ext uri="{FF2B5EF4-FFF2-40B4-BE49-F238E27FC236}">
                <a16:creationId xmlns:a16="http://schemas.microsoft.com/office/drawing/2014/main" id="{530910B8-AB6F-4D83-82E1-D53CE491151E}"/>
              </a:ext>
            </a:extLst>
          </p:cNvPr>
          <p:cNvCxnSpPr>
            <a:cxnSpLocks/>
            <a:stCxn id="58" idx="3"/>
            <a:endCxn id="94" idx="1"/>
          </p:cNvCxnSpPr>
          <p:nvPr/>
        </p:nvCxnSpPr>
        <p:spPr>
          <a:xfrm>
            <a:off x="7335295" y="1463987"/>
            <a:ext cx="276852" cy="1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6903114A-A120-4892-B634-AF2498FE3EA3}"/>
              </a:ext>
            </a:extLst>
          </p:cNvPr>
          <p:cNvSpPr/>
          <p:nvPr/>
        </p:nvSpPr>
        <p:spPr>
          <a:xfrm>
            <a:off x="9154108" y="1191294"/>
            <a:ext cx="1090150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Classification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97" name="Connector: Curved 96">
            <a:extLst>
              <a:ext uri="{FF2B5EF4-FFF2-40B4-BE49-F238E27FC236}">
                <a16:creationId xmlns:a16="http://schemas.microsoft.com/office/drawing/2014/main" id="{3E147271-799F-4CE7-9988-A549361FDA6B}"/>
              </a:ext>
            </a:extLst>
          </p:cNvPr>
          <p:cNvCxnSpPr>
            <a:cxnSpLocks/>
          </p:cNvCxnSpPr>
          <p:nvPr/>
        </p:nvCxnSpPr>
        <p:spPr>
          <a:xfrm flipV="1">
            <a:off x="8468376" y="1468269"/>
            <a:ext cx="685732" cy="3468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D079E10-EBBB-420B-A7C7-6078A2BB377B}"/>
              </a:ext>
            </a:extLst>
          </p:cNvPr>
          <p:cNvSpPr/>
          <p:nvPr/>
        </p:nvSpPr>
        <p:spPr>
          <a:xfrm>
            <a:off x="10934597" y="1191294"/>
            <a:ext cx="856229" cy="557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Policies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E94C0065-1CCF-44D0-A386-42526B45B9D5}"/>
              </a:ext>
            </a:extLst>
          </p:cNvPr>
          <p:cNvCxnSpPr>
            <a:cxnSpLocks/>
          </p:cNvCxnSpPr>
          <p:nvPr/>
        </p:nvCxnSpPr>
        <p:spPr>
          <a:xfrm>
            <a:off x="10244257" y="1469117"/>
            <a:ext cx="690340" cy="177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CD5DA03-BD62-4843-8F3E-B03D51EB9EDD}"/>
              </a:ext>
            </a:extLst>
          </p:cNvPr>
          <p:cNvSpPr/>
          <p:nvPr/>
        </p:nvSpPr>
        <p:spPr>
          <a:xfrm>
            <a:off x="7607965" y="2182073"/>
            <a:ext cx="856229" cy="2787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Tags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D5A5F364-6B93-4BF7-86B6-05B44695FBAB}"/>
              </a:ext>
            </a:extLst>
          </p:cNvPr>
          <p:cNvCxnSpPr>
            <a:cxnSpLocks/>
            <a:stCxn id="94" idx="2"/>
            <a:endCxn id="112" idx="0"/>
          </p:cNvCxnSpPr>
          <p:nvPr/>
        </p:nvCxnSpPr>
        <p:spPr>
          <a:xfrm rot="5400000">
            <a:off x="7818483" y="1960294"/>
            <a:ext cx="439376" cy="418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68F55EA-7B01-4309-A504-9891EC983C6A}"/>
              </a:ext>
            </a:extLst>
          </p:cNvPr>
          <p:cNvSpPr/>
          <p:nvPr/>
        </p:nvSpPr>
        <p:spPr>
          <a:xfrm>
            <a:off x="9174454" y="2182073"/>
            <a:ext cx="1069803" cy="2787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Class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09B331DB-102B-4763-AFC4-41CB1A698AFC}"/>
              </a:ext>
            </a:extLst>
          </p:cNvPr>
          <p:cNvCxnSpPr>
            <a:cxnSpLocks/>
            <a:stCxn id="96" idx="2"/>
            <a:endCxn id="115" idx="0"/>
          </p:cNvCxnSpPr>
          <p:nvPr/>
        </p:nvCxnSpPr>
        <p:spPr>
          <a:xfrm rot="16200000" flipH="1">
            <a:off x="9487589" y="1960306"/>
            <a:ext cx="433360" cy="10173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67A71CF-94FF-4456-8FFE-9248FA47A77F}"/>
              </a:ext>
            </a:extLst>
          </p:cNvPr>
          <p:cNvSpPr/>
          <p:nvPr/>
        </p:nvSpPr>
        <p:spPr>
          <a:xfrm>
            <a:off x="10940536" y="2159779"/>
            <a:ext cx="856229" cy="301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C146081C-622D-459D-B51D-DD504A4C4D48}"/>
              </a:ext>
            </a:extLst>
          </p:cNvPr>
          <p:cNvCxnSpPr>
            <a:cxnSpLocks/>
            <a:stCxn id="98" idx="2"/>
            <a:endCxn id="117" idx="0"/>
          </p:cNvCxnSpPr>
          <p:nvPr/>
        </p:nvCxnSpPr>
        <p:spPr>
          <a:xfrm rot="16200000" flipH="1">
            <a:off x="11160148" y="1951276"/>
            <a:ext cx="411066" cy="593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340CE6-DA5A-4003-9CF0-EC947F6F7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98941"/>
              </p:ext>
            </p:extLst>
          </p:nvPr>
        </p:nvGraphicFramePr>
        <p:xfrm>
          <a:off x="5996183" y="4604759"/>
          <a:ext cx="952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8224896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Label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622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DK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554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47F7C5-CF10-4940-8687-B00814C5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69078"/>
              </p:ext>
            </p:extLst>
          </p:nvPr>
        </p:nvGraphicFramePr>
        <p:xfrm>
          <a:off x="7652264" y="4604759"/>
          <a:ext cx="952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9143466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Tags</a:t>
                      </a:r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9594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Tag Categories</a:t>
                      </a:r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2497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213B7D-7D0F-4A73-BD27-8FCCDDE0E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10937"/>
              </p:ext>
            </p:extLst>
          </p:nvPr>
        </p:nvGraphicFramePr>
        <p:xfrm>
          <a:off x="9336056" y="4604759"/>
          <a:ext cx="952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0992381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Class</a:t>
                      </a:r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453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Class Categories</a:t>
                      </a:r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3524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5E601E-1B5B-43EE-BCD9-1B54C4637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78035"/>
              </p:ext>
            </p:extLst>
          </p:nvPr>
        </p:nvGraphicFramePr>
        <p:xfrm>
          <a:off x="4478489" y="3552005"/>
          <a:ext cx="952500" cy="2594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1913255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Account / </a:t>
                      </a:r>
                      <a:r>
                        <a:rPr lang="en-US" sz="1100" u="none" strike="noStrike" noProof="0" dirty="0" err="1">
                          <a:effectLst/>
                        </a:rPr>
                        <a:t>Creater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88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Creation Date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90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document age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007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Edited date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1626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File size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395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Id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688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Last </a:t>
                      </a:r>
                      <a:r>
                        <a:rPr lang="en-US" sz="1100" u="none" strike="noStrike" noProof="0" dirty="0" err="1">
                          <a:effectLst/>
                        </a:rPr>
                        <a:t>modifed</a:t>
                      </a:r>
                      <a:r>
                        <a:rPr lang="en-US" sz="1100" u="none" strike="noStrike" noProof="0" dirty="0">
                          <a:effectLst/>
                        </a:rPr>
                        <a:t> date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882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Name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851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Profiled age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614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Profiled date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4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Source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474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Text value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0306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548C1F-633C-4804-8203-48BAA4CBC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28271"/>
              </p:ext>
            </p:extLst>
          </p:nvPr>
        </p:nvGraphicFramePr>
        <p:xfrm>
          <a:off x="10916289" y="4604759"/>
          <a:ext cx="952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6157337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solidFill>
                            <a:srgbClr val="00B0F0"/>
                          </a:solidFill>
                          <a:effectLst/>
                        </a:rPr>
                        <a:t>Policies</a:t>
                      </a:r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477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958856"/>
                  </a:ext>
                </a:extLst>
              </a:tr>
            </a:tbl>
          </a:graphicData>
        </a:graphic>
      </p:graphicFrame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B89C231D-6CAB-4318-8D71-4822DDBBBA93}"/>
              </a:ext>
            </a:extLst>
          </p:cNvPr>
          <p:cNvCxnSpPr>
            <a:cxnSpLocks/>
            <a:stCxn id="54" idx="3"/>
            <a:endCxn id="58" idx="1"/>
          </p:cNvCxnSpPr>
          <p:nvPr/>
        </p:nvCxnSpPr>
        <p:spPr>
          <a:xfrm>
            <a:off x="5398124" y="1461912"/>
            <a:ext cx="294280" cy="207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2ADA442-C6D8-45F2-AC2A-95BB835C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46" y="3552005"/>
            <a:ext cx="1493958" cy="143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5A8F69B-BAC5-480C-9B1E-2C6FD4140E68}"/>
              </a:ext>
            </a:extLst>
          </p:cNvPr>
          <p:cNvSpPr txBox="1"/>
          <p:nvPr/>
        </p:nvSpPr>
        <p:spPr>
          <a:xfrm>
            <a:off x="2719277" y="2730048"/>
            <a:ext cx="95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text of the file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3D68B8-FEDA-407E-9145-43FF0618C376}"/>
              </a:ext>
            </a:extLst>
          </p:cNvPr>
          <p:cNvSpPr txBox="1"/>
          <p:nvPr/>
        </p:nvSpPr>
        <p:spPr>
          <a:xfrm>
            <a:off x="4373604" y="2730048"/>
            <a:ext cx="131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properties of the file and the language of the text in the file</a:t>
            </a:r>
          </a:p>
        </p:txBody>
      </p: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D8C4AAC1-5411-45BE-8AD8-E85F6DA8206F}"/>
              </a:ext>
            </a:extLst>
          </p:cNvPr>
          <p:cNvCxnSpPr>
            <a:cxnSpLocks/>
            <a:stCxn id="54" idx="2"/>
            <a:endCxn id="60" idx="0"/>
          </p:cNvCxnSpPr>
          <p:nvPr/>
        </p:nvCxnSpPr>
        <p:spPr>
          <a:xfrm rot="5400000">
            <a:off x="4748171" y="1960234"/>
            <a:ext cx="441452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0D1CE0E-8D72-4053-9F28-B2366BE95E5C}"/>
              </a:ext>
            </a:extLst>
          </p:cNvPr>
          <p:cNvSpPr txBox="1"/>
          <p:nvPr/>
        </p:nvSpPr>
        <p:spPr>
          <a:xfrm>
            <a:off x="5983957" y="2730048"/>
            <a:ext cx="140602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match it is identified, and all files are labeled with the name of the dictionary or algorithm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Label=“name of dictionary”, “name of algorithm” or name of AI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E4A256-8B76-4270-9387-2D378982AF34}"/>
              </a:ext>
            </a:extLst>
          </p:cNvPr>
          <p:cNvSpPr txBox="1"/>
          <p:nvPr/>
        </p:nvSpPr>
        <p:spPr>
          <a:xfrm>
            <a:off x="7401122" y="2730048"/>
            <a:ext cx="148612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Tags are use ad general support tools for document classification and policies. A tag is a rule, and if there is a match on the rule all files are tagged with the name of the tag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Tag=“name of tag”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935CD85-968C-4A58-BCE6-4D6EB9646BB7}"/>
              </a:ext>
            </a:extLst>
          </p:cNvPr>
          <p:cNvSpPr txBox="1"/>
          <p:nvPr/>
        </p:nvSpPr>
        <p:spPr>
          <a:xfrm>
            <a:off x="9044329" y="2730048"/>
            <a:ext cx="1774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try to classify non-compliant files into different document classes.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classes are like tags, a rule. All files matching a document class rule are marked with the name of the document class.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Class = “name of document class)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57A77F0-C171-4D99-BFF7-1D41087712FC}"/>
              </a:ext>
            </a:extLst>
          </p:cNvPr>
          <p:cNvSpPr txBox="1"/>
          <p:nvPr/>
        </p:nvSpPr>
        <p:spPr>
          <a:xfrm>
            <a:off x="10797316" y="2730048"/>
            <a:ext cx="1220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 to notify, move and delete non-compliant files. Policies are also rules. All files matching a policy are marked with the name of the policy. Policy = “name of policy)</a:t>
            </a:r>
          </a:p>
        </p:txBody>
      </p:sp>
      <p:pic>
        <p:nvPicPr>
          <p:cNvPr id="104" name="Picture 103" descr="A picture containing text&#10;&#10;Description automatically generated">
            <a:extLst>
              <a:ext uri="{FF2B5EF4-FFF2-40B4-BE49-F238E27FC236}">
                <a16:creationId xmlns:a16="http://schemas.microsoft.com/office/drawing/2014/main" id="{E55D00F3-8DA8-4D26-B1C5-C995C68C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5" y="1942224"/>
            <a:ext cx="633412" cy="814387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D4FD890E-4F1E-4CAE-84B3-EFCA7808A657}"/>
              </a:ext>
            </a:extLst>
          </p:cNvPr>
          <p:cNvSpPr txBox="1"/>
          <p:nvPr/>
        </p:nvSpPr>
        <p:spPr>
          <a:xfrm>
            <a:off x="38595" y="901012"/>
            <a:ext cx="11503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Repositories: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37E4BB2-6617-488D-BD3B-5E18D30CA197}"/>
              </a:ext>
            </a:extLst>
          </p:cNvPr>
          <p:cNvSpPr txBox="1"/>
          <p:nvPr/>
        </p:nvSpPr>
        <p:spPr>
          <a:xfrm>
            <a:off x="1247880" y="1715096"/>
            <a:ext cx="11503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file</a:t>
            </a:r>
          </a:p>
        </p:txBody>
      </p: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91B69942-80EF-4C0E-9165-3FD2A385511F}"/>
              </a:ext>
            </a:extLst>
          </p:cNvPr>
          <p:cNvCxnSpPr>
            <a:cxnSpLocks/>
          </p:cNvCxnSpPr>
          <p:nvPr/>
        </p:nvCxnSpPr>
        <p:spPr>
          <a:xfrm>
            <a:off x="1116108" y="2326408"/>
            <a:ext cx="294280" cy="207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id="{29DBEE37-9FBD-4818-8E02-ED37F55D5215}"/>
              </a:ext>
            </a:extLst>
          </p:cNvPr>
          <p:cNvCxnSpPr>
            <a:cxnSpLocks/>
          </p:cNvCxnSpPr>
          <p:nvPr/>
        </p:nvCxnSpPr>
        <p:spPr>
          <a:xfrm rot="5400000">
            <a:off x="3505138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onnector: Curved 131">
            <a:extLst>
              <a:ext uri="{FF2B5EF4-FFF2-40B4-BE49-F238E27FC236}">
                <a16:creationId xmlns:a16="http://schemas.microsoft.com/office/drawing/2014/main" id="{ABCB209E-A891-4338-9B9C-9B3AF075221F}"/>
              </a:ext>
            </a:extLst>
          </p:cNvPr>
          <p:cNvCxnSpPr>
            <a:cxnSpLocks/>
          </p:cNvCxnSpPr>
          <p:nvPr/>
        </p:nvCxnSpPr>
        <p:spPr>
          <a:xfrm rot="5400000">
            <a:off x="6372986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BC89EFAE-BA1C-4DC7-926A-2620DF954E97}"/>
              </a:ext>
            </a:extLst>
          </p:cNvPr>
          <p:cNvCxnSpPr>
            <a:cxnSpLocks/>
          </p:cNvCxnSpPr>
          <p:nvPr/>
        </p:nvCxnSpPr>
        <p:spPr>
          <a:xfrm rot="5400000">
            <a:off x="4829720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32CC70A4-E934-43FF-AC83-85EB419D3AA6}"/>
              </a:ext>
            </a:extLst>
          </p:cNvPr>
          <p:cNvCxnSpPr>
            <a:cxnSpLocks/>
          </p:cNvCxnSpPr>
          <p:nvPr/>
        </p:nvCxnSpPr>
        <p:spPr>
          <a:xfrm rot="5400000">
            <a:off x="7904221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B1FF30C1-649D-4407-8EB5-57C8DE9EFF68}"/>
              </a:ext>
            </a:extLst>
          </p:cNvPr>
          <p:cNvCxnSpPr>
            <a:cxnSpLocks/>
          </p:cNvCxnSpPr>
          <p:nvPr/>
        </p:nvCxnSpPr>
        <p:spPr>
          <a:xfrm rot="5400000">
            <a:off x="9582241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EFC03F42-F28A-4CF5-A17B-9CD9964511E7}"/>
              </a:ext>
            </a:extLst>
          </p:cNvPr>
          <p:cNvCxnSpPr>
            <a:cxnSpLocks/>
          </p:cNvCxnSpPr>
          <p:nvPr/>
        </p:nvCxnSpPr>
        <p:spPr>
          <a:xfrm rot="5400000">
            <a:off x="11260261" y="2604960"/>
            <a:ext cx="256455" cy="2226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350628A0-7CC1-4C81-9C38-EF86EF90A4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17211" y="3662311"/>
            <a:ext cx="1181025" cy="960410"/>
          </a:xfrm>
          <a:prstGeom prst="curvedConnector3">
            <a:avLst>
              <a:gd name="adj1" fmla="val 100642"/>
            </a:avLst>
          </a:prstGeom>
          <a:solidFill>
            <a:schemeClr val="bg1"/>
          </a:solidFill>
          <a:ln w="28575">
            <a:solidFill>
              <a:srgbClr val="74B23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4B6914C-9BF3-4228-86CE-E09E89DFA809}"/>
              </a:ext>
            </a:extLst>
          </p:cNvPr>
          <p:cNvSpPr txBox="1"/>
          <p:nvPr/>
        </p:nvSpPr>
        <p:spPr>
          <a:xfrm>
            <a:off x="1262586" y="2904202"/>
            <a:ext cx="10667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57565A"/>
                </a:solidFill>
              </a:rPr>
              <a:t>The file now has additional attributes</a:t>
            </a:r>
            <a:endParaRPr lang="en-US" sz="11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9F600C4-EABF-409F-843D-418F7778717A}"/>
              </a:ext>
            </a:extLst>
          </p:cNvPr>
          <p:cNvSpPr txBox="1"/>
          <p:nvPr/>
        </p:nvSpPr>
        <p:spPr>
          <a:xfrm>
            <a:off x="5591276" y="4593956"/>
            <a:ext cx="3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565A"/>
                </a:solidFill>
              </a:rPr>
              <a:t>+</a:t>
            </a:r>
            <a:endParaRPr lang="en-US" b="1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90B550F-36FB-48E3-B69D-86AAABB10DB0}"/>
              </a:ext>
            </a:extLst>
          </p:cNvPr>
          <p:cNvSpPr txBox="1"/>
          <p:nvPr/>
        </p:nvSpPr>
        <p:spPr>
          <a:xfrm>
            <a:off x="7123794" y="4593956"/>
            <a:ext cx="3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565A"/>
                </a:solidFill>
              </a:rPr>
              <a:t>+</a:t>
            </a:r>
            <a:endParaRPr lang="en-US" b="1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1F3B7B3-95B9-45CD-BFC2-CC5DD0D91426}"/>
              </a:ext>
            </a:extLst>
          </p:cNvPr>
          <p:cNvSpPr txBox="1"/>
          <p:nvPr/>
        </p:nvSpPr>
        <p:spPr>
          <a:xfrm>
            <a:off x="8806430" y="4593956"/>
            <a:ext cx="3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565A"/>
                </a:solidFill>
              </a:rPr>
              <a:t>+</a:t>
            </a:r>
            <a:endParaRPr lang="en-US" b="1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E918610-FD6A-49E0-A1F0-BE077748CFF2}"/>
              </a:ext>
            </a:extLst>
          </p:cNvPr>
          <p:cNvSpPr txBox="1"/>
          <p:nvPr/>
        </p:nvSpPr>
        <p:spPr>
          <a:xfrm>
            <a:off x="10405891" y="4593956"/>
            <a:ext cx="37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7565A"/>
                </a:solidFill>
              </a:rPr>
              <a:t>+</a:t>
            </a:r>
            <a:endParaRPr lang="en-US" b="1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0DD2143-DD8A-4CE7-A784-8EEE8748A9F3}"/>
              </a:ext>
            </a:extLst>
          </p:cNvPr>
          <p:cNvSpPr txBox="1"/>
          <p:nvPr/>
        </p:nvSpPr>
        <p:spPr>
          <a:xfrm>
            <a:off x="2321563" y="7831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&amp; More </a:t>
            </a:r>
            <a:r>
              <a:rPr lang="en-US" dirty="0" err="1"/>
              <a:t>Toolebox</a:t>
            </a:r>
            <a:endParaRPr lang="en-US" dirty="0"/>
          </a:p>
        </p:txBody>
      </p:sp>
      <p:pic>
        <p:nvPicPr>
          <p:cNvPr id="168" name="Billede 28">
            <a:extLst>
              <a:ext uri="{FF2B5EF4-FFF2-40B4-BE49-F238E27FC236}">
                <a16:creationId xmlns:a16="http://schemas.microsoft.com/office/drawing/2014/main" id="{4CEC3464-D045-44FF-B6C6-A879707291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7556" y="1116689"/>
            <a:ext cx="458014" cy="2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08" grpId="0" animBg="1"/>
      <p:bldP spid="49" grpId="0" animBg="1"/>
      <p:bldP spid="54" grpId="0" animBg="1"/>
      <p:bldP spid="58" grpId="0" animBg="1"/>
      <p:bldP spid="59" grpId="0" animBg="1"/>
      <p:bldP spid="60" grpId="0" animBg="1"/>
      <p:bldP spid="78" grpId="0" animBg="1"/>
      <p:bldP spid="94" grpId="0" animBg="1"/>
      <p:bldP spid="96" grpId="0" animBg="1"/>
      <p:bldP spid="98" grpId="0" animBg="1"/>
      <p:bldP spid="112" grpId="0" animBg="1"/>
      <p:bldP spid="115" grpId="0" animBg="1"/>
      <p:bldP spid="117" grpId="0" animBg="1"/>
      <p:bldP spid="86" grpId="0"/>
      <p:bldP spid="65" grpId="0"/>
      <p:bldP spid="101" grpId="0"/>
      <p:bldP spid="109" grpId="0"/>
      <p:bldP spid="110" grpId="0"/>
      <p:bldP spid="111" grpId="0"/>
      <p:bldP spid="154" grpId="0"/>
      <p:bldP spid="156" grpId="0"/>
      <p:bldP spid="158" grpId="0"/>
      <p:bldP spid="160" grpId="0"/>
      <p:bldP spid="1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1C1C73-FEA6-405A-8AC9-44E10CFB017B}"/>
              </a:ext>
            </a:extLst>
          </p:cNvPr>
          <p:cNvSpPr/>
          <p:nvPr/>
        </p:nvSpPr>
        <p:spPr>
          <a:xfrm>
            <a:off x="4061454" y="1456417"/>
            <a:ext cx="1454341" cy="1245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Dictionaries &amp; </a:t>
            </a:r>
            <a:r>
              <a:rPr lang="en-US" sz="1400" dirty="0" err="1"/>
              <a:t>Algorithmes</a:t>
            </a:r>
            <a:r>
              <a:rPr lang="en-US" sz="1400" dirty="0"/>
              <a:t> &amp; AI</a:t>
            </a:r>
            <a:endParaRPr lang="en-DK" sz="1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FC3356-6C98-49AC-B7D0-B6311F427913}"/>
              </a:ext>
            </a:extLst>
          </p:cNvPr>
          <p:cNvCxnSpPr/>
          <p:nvPr/>
        </p:nvCxnSpPr>
        <p:spPr>
          <a:xfrm>
            <a:off x="1759131" y="513805"/>
            <a:ext cx="0" cy="3753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5C518F-D592-41AE-A799-608A5E0B0FF6}"/>
              </a:ext>
            </a:extLst>
          </p:cNvPr>
          <p:cNvSpPr/>
          <p:nvPr/>
        </p:nvSpPr>
        <p:spPr>
          <a:xfrm>
            <a:off x="2217422" y="1456417"/>
            <a:ext cx="1436915" cy="1245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OCR &amp; AI face recognition &amp; language detection</a:t>
            </a:r>
            <a:endParaRPr lang="en-DK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AB8F0-3767-4325-94C4-27DFC730B095}"/>
              </a:ext>
            </a:extLst>
          </p:cNvPr>
          <p:cNvSpPr/>
          <p:nvPr/>
        </p:nvSpPr>
        <p:spPr>
          <a:xfrm>
            <a:off x="5851071" y="1456417"/>
            <a:ext cx="1447797" cy="1245326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Tagging</a:t>
            </a:r>
            <a:endParaRPr lang="en-DK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408706-59DD-443D-BC98-18B8027F789F}"/>
              </a:ext>
            </a:extLst>
          </p:cNvPr>
          <p:cNvSpPr/>
          <p:nvPr/>
        </p:nvSpPr>
        <p:spPr>
          <a:xfrm>
            <a:off x="7614565" y="1456417"/>
            <a:ext cx="1447796" cy="1245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Document classes</a:t>
            </a:r>
            <a:endParaRPr lang="en-DK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F5AD2-27DD-4C86-8057-F3ED68272650}"/>
              </a:ext>
            </a:extLst>
          </p:cNvPr>
          <p:cNvSpPr/>
          <p:nvPr/>
        </p:nvSpPr>
        <p:spPr>
          <a:xfrm>
            <a:off x="9386755" y="1456417"/>
            <a:ext cx="1436915" cy="1245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Policies</a:t>
            </a:r>
            <a:endParaRPr lang="en-DK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4AE15-5C68-4247-BF2F-E8B7CF40A21F}"/>
              </a:ext>
            </a:extLst>
          </p:cNvPr>
          <p:cNvSpPr/>
          <p:nvPr/>
        </p:nvSpPr>
        <p:spPr>
          <a:xfrm>
            <a:off x="2217422" y="3461656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F576B-744C-43B0-B511-68EAC3DB3476}"/>
              </a:ext>
            </a:extLst>
          </p:cNvPr>
          <p:cNvSpPr/>
          <p:nvPr/>
        </p:nvSpPr>
        <p:spPr>
          <a:xfrm>
            <a:off x="4061454" y="3461656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EFAE81-53FD-47A8-97F5-B2ED4DDC1309}"/>
              </a:ext>
            </a:extLst>
          </p:cNvPr>
          <p:cNvSpPr/>
          <p:nvPr/>
        </p:nvSpPr>
        <p:spPr>
          <a:xfrm>
            <a:off x="5851071" y="3461656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50E1E-1E8A-4E22-B283-B6289CDB1604}"/>
              </a:ext>
            </a:extLst>
          </p:cNvPr>
          <p:cNvSpPr/>
          <p:nvPr/>
        </p:nvSpPr>
        <p:spPr>
          <a:xfrm>
            <a:off x="7614565" y="3461656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942A4-2B63-4B51-A701-DEAABF12C32D}"/>
              </a:ext>
            </a:extLst>
          </p:cNvPr>
          <p:cNvSpPr/>
          <p:nvPr/>
        </p:nvSpPr>
        <p:spPr>
          <a:xfrm>
            <a:off x="9386755" y="3461656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2F01C-6905-45D5-B68F-99F1EA0BE9D6}"/>
              </a:ext>
            </a:extLst>
          </p:cNvPr>
          <p:cNvSpPr/>
          <p:nvPr/>
        </p:nvSpPr>
        <p:spPr>
          <a:xfrm>
            <a:off x="2217422" y="3914501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OCR +face</a:t>
            </a:r>
            <a:endParaRPr lang="en-DK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3BD16D-992C-48E5-9755-5F9BA68C53DF}"/>
              </a:ext>
            </a:extLst>
          </p:cNvPr>
          <p:cNvSpPr/>
          <p:nvPr/>
        </p:nvSpPr>
        <p:spPr>
          <a:xfrm>
            <a:off x="4061454" y="3914501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OCR +face</a:t>
            </a:r>
            <a:endParaRPr lang="en-DK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299C4-108B-406A-950C-71FEBE52A86D}"/>
              </a:ext>
            </a:extLst>
          </p:cNvPr>
          <p:cNvSpPr/>
          <p:nvPr/>
        </p:nvSpPr>
        <p:spPr>
          <a:xfrm>
            <a:off x="4061454" y="4358637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2ABE6E-EB51-4923-BF3E-3C2EA413E46B}"/>
              </a:ext>
            </a:extLst>
          </p:cNvPr>
          <p:cNvSpPr/>
          <p:nvPr/>
        </p:nvSpPr>
        <p:spPr>
          <a:xfrm>
            <a:off x="5851071" y="3914501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OCR +face</a:t>
            </a:r>
            <a:endParaRPr lang="en-DK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20F1AB-B91D-452C-BB44-A0E3D3B39B9A}"/>
              </a:ext>
            </a:extLst>
          </p:cNvPr>
          <p:cNvSpPr/>
          <p:nvPr/>
        </p:nvSpPr>
        <p:spPr>
          <a:xfrm>
            <a:off x="5851071" y="4358637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7777F0-5029-4343-8108-0AA48FC872E1}"/>
              </a:ext>
            </a:extLst>
          </p:cNvPr>
          <p:cNvSpPr/>
          <p:nvPr/>
        </p:nvSpPr>
        <p:spPr>
          <a:xfrm>
            <a:off x="5851071" y="4811482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8F9998-F06F-4AE0-8206-BB9CBC9DBD95}"/>
              </a:ext>
            </a:extLst>
          </p:cNvPr>
          <p:cNvSpPr/>
          <p:nvPr/>
        </p:nvSpPr>
        <p:spPr>
          <a:xfrm>
            <a:off x="7614565" y="3914501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OCR +face</a:t>
            </a:r>
            <a:endParaRPr lang="en-DK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ED211-FE18-4C21-ABA3-7BC0F3B25A49}"/>
              </a:ext>
            </a:extLst>
          </p:cNvPr>
          <p:cNvSpPr/>
          <p:nvPr/>
        </p:nvSpPr>
        <p:spPr>
          <a:xfrm>
            <a:off x="7614565" y="4358637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E4CDBE-DA5B-4B0D-87C8-A38FC337B944}"/>
              </a:ext>
            </a:extLst>
          </p:cNvPr>
          <p:cNvSpPr/>
          <p:nvPr/>
        </p:nvSpPr>
        <p:spPr>
          <a:xfrm>
            <a:off x="7614565" y="4811482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B9449-521F-40C8-B82B-BD3D8664D687}"/>
              </a:ext>
            </a:extLst>
          </p:cNvPr>
          <p:cNvSpPr/>
          <p:nvPr/>
        </p:nvSpPr>
        <p:spPr>
          <a:xfrm>
            <a:off x="7614565" y="5255618"/>
            <a:ext cx="1447797" cy="4528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 Class</a:t>
            </a:r>
            <a:endParaRPr lang="en-DK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C455EE-E7DE-4899-AE28-20C55CAE946E}"/>
              </a:ext>
            </a:extLst>
          </p:cNvPr>
          <p:cNvSpPr/>
          <p:nvPr/>
        </p:nvSpPr>
        <p:spPr>
          <a:xfrm>
            <a:off x="9386755" y="3914501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OCR +face</a:t>
            </a:r>
            <a:endParaRPr lang="en-DK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3D5BAA-585A-4958-B0A2-56954036101B}"/>
              </a:ext>
            </a:extLst>
          </p:cNvPr>
          <p:cNvSpPr/>
          <p:nvPr/>
        </p:nvSpPr>
        <p:spPr>
          <a:xfrm>
            <a:off x="9386755" y="4358637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AE2DB1-9CF5-4633-BDDD-B590207DC47A}"/>
              </a:ext>
            </a:extLst>
          </p:cNvPr>
          <p:cNvSpPr/>
          <p:nvPr/>
        </p:nvSpPr>
        <p:spPr>
          <a:xfrm>
            <a:off x="9386755" y="4811482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D632C0-9041-4957-B48E-3C6207B5AD77}"/>
              </a:ext>
            </a:extLst>
          </p:cNvPr>
          <p:cNvSpPr/>
          <p:nvPr/>
        </p:nvSpPr>
        <p:spPr>
          <a:xfrm>
            <a:off x="9386755" y="5255618"/>
            <a:ext cx="1447797" cy="4528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 Class</a:t>
            </a:r>
            <a:endParaRPr lang="en-DK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A8B6D7-7F21-49D9-99D8-43113A7926FA}"/>
              </a:ext>
            </a:extLst>
          </p:cNvPr>
          <p:cNvSpPr/>
          <p:nvPr/>
        </p:nvSpPr>
        <p:spPr>
          <a:xfrm>
            <a:off x="9386755" y="5717167"/>
            <a:ext cx="1447797" cy="4528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policy</a:t>
            </a:r>
            <a:endParaRPr lang="en-DK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6E2B8B-4655-446D-AF0B-3BF835B9B3D0}"/>
              </a:ext>
            </a:extLst>
          </p:cNvPr>
          <p:cNvSpPr txBox="1"/>
          <p:nvPr/>
        </p:nvSpPr>
        <p:spPr>
          <a:xfrm>
            <a:off x="390810" y="1053384"/>
            <a:ext cx="1066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57565A"/>
                </a:solidFill>
              </a:rPr>
              <a:t>The original file</a:t>
            </a:r>
            <a:endParaRPr lang="en-US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D9EFC5-87F1-4BD5-BF98-B59C30FC56AF}"/>
              </a:ext>
            </a:extLst>
          </p:cNvPr>
          <p:cNvSpPr txBox="1"/>
          <p:nvPr/>
        </p:nvSpPr>
        <p:spPr>
          <a:xfrm>
            <a:off x="2238102" y="1053384"/>
            <a:ext cx="85910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57565A"/>
                </a:solidFill>
              </a:rPr>
              <a:t>The Data &amp; More Compliance Server</a:t>
            </a:r>
            <a:endParaRPr lang="en-US" sz="1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E73CE1-D8E8-4B9A-ADF0-3D74DBA207F1}"/>
              </a:ext>
            </a:extLst>
          </p:cNvPr>
          <p:cNvSpPr/>
          <p:nvPr/>
        </p:nvSpPr>
        <p:spPr>
          <a:xfrm>
            <a:off x="2217422" y="3013165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2D9824-284B-4CEA-B795-F5589AB37826}"/>
              </a:ext>
            </a:extLst>
          </p:cNvPr>
          <p:cNvSpPr/>
          <p:nvPr/>
        </p:nvSpPr>
        <p:spPr>
          <a:xfrm>
            <a:off x="4061454" y="3013165"/>
            <a:ext cx="1454340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354631-5427-4810-A1DE-D31BF0D819FA}"/>
              </a:ext>
            </a:extLst>
          </p:cNvPr>
          <p:cNvSpPr/>
          <p:nvPr/>
        </p:nvSpPr>
        <p:spPr>
          <a:xfrm>
            <a:off x="5851071" y="3013165"/>
            <a:ext cx="1447796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0AD3D9-11A6-4818-8440-8A98498C492B}"/>
              </a:ext>
            </a:extLst>
          </p:cNvPr>
          <p:cNvSpPr/>
          <p:nvPr/>
        </p:nvSpPr>
        <p:spPr>
          <a:xfrm>
            <a:off x="7614564" y="3013165"/>
            <a:ext cx="1447795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EBCC49-7B22-49B5-8DDB-6C9764AE7028}"/>
              </a:ext>
            </a:extLst>
          </p:cNvPr>
          <p:cNvSpPr/>
          <p:nvPr/>
        </p:nvSpPr>
        <p:spPr>
          <a:xfrm>
            <a:off x="9386755" y="3008811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DA1054-1E33-4B9B-B050-270DDB52F88E}"/>
              </a:ext>
            </a:extLst>
          </p:cNvPr>
          <p:cNvSpPr/>
          <p:nvPr/>
        </p:nvSpPr>
        <p:spPr>
          <a:xfrm>
            <a:off x="118658" y="3022537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247D29-5B97-4A8D-A580-3BDEA2F70159}"/>
              </a:ext>
            </a:extLst>
          </p:cNvPr>
          <p:cNvSpPr/>
          <p:nvPr/>
        </p:nvSpPr>
        <p:spPr>
          <a:xfrm>
            <a:off x="107775" y="3475382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33EA89-564D-43A0-9166-D27FDA60A2FC}"/>
              </a:ext>
            </a:extLst>
          </p:cNvPr>
          <p:cNvCxnSpPr>
            <a:cxnSpLocks/>
          </p:cNvCxnSpPr>
          <p:nvPr/>
        </p:nvCxnSpPr>
        <p:spPr>
          <a:xfrm flipH="1">
            <a:off x="107775" y="2809461"/>
            <a:ext cx="1173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D00657-E3C2-50AE-4499-940AB08DDAFB}"/>
              </a:ext>
            </a:extLst>
          </p:cNvPr>
          <p:cNvSpPr/>
          <p:nvPr/>
        </p:nvSpPr>
        <p:spPr>
          <a:xfrm>
            <a:off x="4795596" y="5553649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58081-CFA0-20E5-2774-03FE837E898C}"/>
              </a:ext>
            </a:extLst>
          </p:cNvPr>
          <p:cNvSpPr/>
          <p:nvPr/>
        </p:nvSpPr>
        <p:spPr>
          <a:xfrm>
            <a:off x="4732193" y="3878451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89060-7F67-F060-C949-67A414510EB5}"/>
              </a:ext>
            </a:extLst>
          </p:cNvPr>
          <p:cNvSpPr/>
          <p:nvPr/>
        </p:nvSpPr>
        <p:spPr>
          <a:xfrm>
            <a:off x="4741956" y="2023343"/>
            <a:ext cx="1447797" cy="4528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 Class</a:t>
            </a:r>
            <a:endParaRPr lang="en-DK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E561E0-9556-6C3C-BFBC-38004A9FEF81}"/>
              </a:ext>
            </a:extLst>
          </p:cNvPr>
          <p:cNvSpPr/>
          <p:nvPr/>
        </p:nvSpPr>
        <p:spPr>
          <a:xfrm>
            <a:off x="9111470" y="2033393"/>
            <a:ext cx="1447797" cy="4528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policy</a:t>
            </a:r>
            <a:endParaRPr lang="en-DK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54B61B-4ACA-E968-2D8D-19B421B7457A}"/>
              </a:ext>
            </a:extLst>
          </p:cNvPr>
          <p:cNvCxnSpPr>
            <a:cxnSpLocks/>
          </p:cNvCxnSpPr>
          <p:nvPr/>
        </p:nvCxnSpPr>
        <p:spPr>
          <a:xfrm flipH="1" flipV="1">
            <a:off x="4711286" y="3009207"/>
            <a:ext cx="9794" cy="440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057DA6-76F5-8760-8E3F-8E4372348054}"/>
              </a:ext>
            </a:extLst>
          </p:cNvPr>
          <p:cNvCxnSpPr>
            <a:cxnSpLocks/>
          </p:cNvCxnSpPr>
          <p:nvPr/>
        </p:nvCxnSpPr>
        <p:spPr>
          <a:xfrm flipH="1" flipV="1">
            <a:off x="4665073" y="5034079"/>
            <a:ext cx="9794" cy="440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440C6E-D5E6-0B12-80DE-F3F31474D2E1}"/>
              </a:ext>
            </a:extLst>
          </p:cNvPr>
          <p:cNvCxnSpPr>
            <a:cxnSpLocks/>
          </p:cNvCxnSpPr>
          <p:nvPr/>
        </p:nvCxnSpPr>
        <p:spPr>
          <a:xfrm>
            <a:off x="8102009" y="2243877"/>
            <a:ext cx="458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953853-3035-EB38-8A87-AE323DE2FA98}"/>
              </a:ext>
            </a:extLst>
          </p:cNvPr>
          <p:cNvSpPr txBox="1"/>
          <p:nvPr/>
        </p:nvSpPr>
        <p:spPr>
          <a:xfrm>
            <a:off x="4785437" y="6006491"/>
            <a:ext cx="168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Regex &amp; Dictionaries</a:t>
            </a:r>
            <a:endParaRPr lang="en-DK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11D30-5F4C-0E51-7DE2-A1830846FF68}"/>
              </a:ext>
            </a:extLst>
          </p:cNvPr>
          <p:cNvSpPr txBox="1"/>
          <p:nvPr/>
        </p:nvSpPr>
        <p:spPr>
          <a:xfrm>
            <a:off x="4673657" y="4348635"/>
            <a:ext cx="221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Subcomponents of a doc classification (could be per language, different versions of a classification etc. </a:t>
            </a:r>
            <a:endParaRPr lang="en-DK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9D49E0-170C-FA0B-A9AE-8747720B5229}"/>
              </a:ext>
            </a:extLst>
          </p:cNvPr>
          <p:cNvSpPr txBox="1"/>
          <p:nvPr/>
        </p:nvSpPr>
        <p:spPr>
          <a:xfrm>
            <a:off x="4676398" y="2486238"/>
            <a:ext cx="221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Doc classes constitute of all the relevant tags</a:t>
            </a:r>
            <a:endParaRPr lang="en-DK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9EFA5A-A549-9CBF-4D96-E05BBDDFBABF}"/>
              </a:ext>
            </a:extLst>
          </p:cNvPr>
          <p:cNvSpPr txBox="1"/>
          <p:nvPr/>
        </p:nvSpPr>
        <p:spPr>
          <a:xfrm>
            <a:off x="8949272" y="2506628"/>
            <a:ext cx="221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Polices use Doc Classes &amp; tags to define a set of files to be notified or clean-up</a:t>
            </a:r>
            <a:endParaRPr lang="en-DK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ACE4C3-00A0-1189-2A79-3EAEFB074006}"/>
              </a:ext>
            </a:extLst>
          </p:cNvPr>
          <p:cNvSpPr/>
          <p:nvPr/>
        </p:nvSpPr>
        <p:spPr>
          <a:xfrm>
            <a:off x="3512629" y="3517631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 Categories</a:t>
            </a:r>
            <a:endParaRPr lang="en-DK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1D18C8-0CA0-AEA3-B574-B6F435C36D1D}"/>
              </a:ext>
            </a:extLst>
          </p:cNvPr>
          <p:cNvSpPr/>
          <p:nvPr/>
        </p:nvSpPr>
        <p:spPr>
          <a:xfrm>
            <a:off x="3522392" y="1662523"/>
            <a:ext cx="1447797" cy="4528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Doc Class Categories</a:t>
            </a:r>
            <a:endParaRPr lang="en-DK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F199F7-5241-6C6E-B7D4-DB794177EA5C}"/>
              </a:ext>
            </a:extLst>
          </p:cNvPr>
          <p:cNvSpPr txBox="1"/>
          <p:nvPr/>
        </p:nvSpPr>
        <p:spPr>
          <a:xfrm>
            <a:off x="3665899" y="2132479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collection of Doc classes</a:t>
            </a:r>
            <a:endParaRPr lang="en-DK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B8C150-0FEE-D8D3-F5B7-B61BB242DAA8}"/>
              </a:ext>
            </a:extLst>
          </p:cNvPr>
          <p:cNvSpPr txBox="1"/>
          <p:nvPr/>
        </p:nvSpPr>
        <p:spPr>
          <a:xfrm>
            <a:off x="3698498" y="3965629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collection of tags</a:t>
            </a:r>
            <a:endParaRPr lang="en-DK" sz="12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2C8291-BBD8-9C6B-8027-C3A29F0EFE9F}"/>
              </a:ext>
            </a:extLst>
          </p:cNvPr>
          <p:cNvSpPr/>
          <p:nvPr/>
        </p:nvSpPr>
        <p:spPr>
          <a:xfrm>
            <a:off x="6563466" y="5553648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Face</a:t>
            </a:r>
            <a:endParaRPr lang="en-DK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008D64-67AB-48AD-D56E-74D2245333C4}"/>
              </a:ext>
            </a:extLst>
          </p:cNvPr>
          <p:cNvSpPr/>
          <p:nvPr/>
        </p:nvSpPr>
        <p:spPr>
          <a:xfrm>
            <a:off x="3027726" y="5553647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26EC23-87A2-A82E-5F4B-1E6B9CDE18A4}"/>
              </a:ext>
            </a:extLst>
          </p:cNvPr>
          <p:cNvSpPr/>
          <p:nvPr/>
        </p:nvSpPr>
        <p:spPr>
          <a:xfrm>
            <a:off x="1298050" y="5566573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2076A2-1072-0385-59C7-21B0F6329288}"/>
              </a:ext>
            </a:extLst>
          </p:cNvPr>
          <p:cNvSpPr txBox="1"/>
          <p:nvPr/>
        </p:nvSpPr>
        <p:spPr>
          <a:xfrm>
            <a:off x="3055761" y="6006490"/>
            <a:ext cx="168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the different properties</a:t>
            </a:r>
            <a:endParaRPr lang="en-DK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610A8D-AAEC-E2D1-B4B6-8BB89655AAE3}"/>
              </a:ext>
            </a:extLst>
          </p:cNvPr>
          <p:cNvSpPr txBox="1"/>
          <p:nvPr/>
        </p:nvSpPr>
        <p:spPr>
          <a:xfrm>
            <a:off x="6645141" y="6074902"/>
            <a:ext cx="168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PII Face: Yes/No</a:t>
            </a:r>
          </a:p>
          <a:p>
            <a:r>
              <a:rPr lang="en-US" sz="1200" dirty="0"/>
              <a:t>No of </a:t>
            </a:r>
            <a:r>
              <a:rPr lang="en-US" sz="1200" dirty="0" err="1"/>
              <a:t>faes</a:t>
            </a:r>
            <a:endParaRPr lang="en-DK" sz="1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4DFA71-CB8A-C25D-CFBE-5A4F5D62DA5D}"/>
              </a:ext>
            </a:extLst>
          </p:cNvPr>
          <p:cNvSpPr txBox="1"/>
          <p:nvPr/>
        </p:nvSpPr>
        <p:spPr>
          <a:xfrm>
            <a:off x="1341531" y="6065584"/>
            <a:ext cx="168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Body text of a files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362301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2A7BDCC-009F-4F84-86B2-E0BFFD36C186}"/>
              </a:ext>
            </a:extLst>
          </p:cNvPr>
          <p:cNvCxnSpPr>
            <a:cxnSpLocks/>
          </p:cNvCxnSpPr>
          <p:nvPr/>
        </p:nvCxnSpPr>
        <p:spPr>
          <a:xfrm>
            <a:off x="2480060" y="4300800"/>
            <a:ext cx="1910967" cy="6350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4984E1-21D1-4B33-969A-34CEDD8BB019}"/>
              </a:ext>
            </a:extLst>
          </p:cNvPr>
          <p:cNvSpPr txBox="1"/>
          <p:nvPr/>
        </p:nvSpPr>
        <p:spPr>
          <a:xfrm>
            <a:off x="2528593" y="2654439"/>
            <a:ext cx="20715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this information is actionable and usable in the Data &amp; More  toolbox, to be used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endParaRPr lang="en-DK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103292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199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Solution– Enhanced file intelligence attributes that can be used to have the best possible classification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B7DCB-C68F-86A6-5411-2615BBC9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918" y="2048832"/>
            <a:ext cx="1975732" cy="451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870317E-D71C-72A9-A334-34EDBBCE2799}"/>
              </a:ext>
            </a:extLst>
          </p:cNvPr>
          <p:cNvSpPr txBox="1">
            <a:spLocks/>
          </p:cNvSpPr>
          <p:nvPr/>
        </p:nvSpPr>
        <p:spPr>
          <a:xfrm>
            <a:off x="3245117" y="1333279"/>
            <a:ext cx="5701766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2199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 the full list of all available properties on: 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050" dirty="0">
                <a:solidFill>
                  <a:srgbClr val="0070C0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https://support.dataandmore.com/en/knowledge/data-more-properties-for-data-classification</a:t>
            </a:r>
            <a:endParaRPr lang="en-US" sz="1050" dirty="0">
              <a:solidFill>
                <a:srgbClr val="0070C0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DB600-1F41-83C9-603B-8CB81D0A9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02" y="1987550"/>
            <a:ext cx="2300158" cy="43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7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6E2E2-E37F-6285-B582-FD8374742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1238AA-AC76-4743-B79A-62FF145BEED9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7412C4-CC99-1649-D96B-AB665642BB04}"/>
              </a:ext>
            </a:extLst>
          </p:cNvPr>
          <p:cNvSpPr/>
          <p:nvPr/>
        </p:nvSpPr>
        <p:spPr>
          <a:xfrm>
            <a:off x="6496849" y="3202577"/>
            <a:ext cx="1447797" cy="4528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Face</a:t>
            </a:r>
            <a:endParaRPr lang="en-DK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6D941-88E1-3CB6-F8EA-1B41647DF13D}"/>
              </a:ext>
            </a:extLst>
          </p:cNvPr>
          <p:cNvSpPr/>
          <p:nvPr/>
        </p:nvSpPr>
        <p:spPr>
          <a:xfrm>
            <a:off x="2945781" y="3175055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3D1263A-C5E7-BA09-8D01-37F1E4B9171E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1FBBA-129A-A32C-350B-1A037A07302B}"/>
              </a:ext>
            </a:extLst>
          </p:cNvPr>
          <p:cNvSpPr/>
          <p:nvPr/>
        </p:nvSpPr>
        <p:spPr>
          <a:xfrm>
            <a:off x="966872" y="3133299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5FBEB-604E-ED36-1F5F-23DF0E5FFC19}"/>
              </a:ext>
            </a:extLst>
          </p:cNvPr>
          <p:cNvSpPr txBox="1"/>
          <p:nvPr/>
        </p:nvSpPr>
        <p:spPr>
          <a:xfrm>
            <a:off x="2556946" y="3175055"/>
            <a:ext cx="12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n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0657B-AF3E-A887-937E-9454A8972168}"/>
              </a:ext>
            </a:extLst>
          </p:cNvPr>
          <p:cNvSpPr txBox="1"/>
          <p:nvPr/>
        </p:nvSpPr>
        <p:spPr>
          <a:xfrm>
            <a:off x="966872" y="2545009"/>
            <a:ext cx="38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for a passport tag: 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2DD39-CA64-2F01-B76B-98239332EC29}"/>
              </a:ext>
            </a:extLst>
          </p:cNvPr>
          <p:cNvSpPr txBox="1"/>
          <p:nvPr/>
        </p:nvSpPr>
        <p:spPr>
          <a:xfrm>
            <a:off x="4449558" y="3175055"/>
            <a:ext cx="2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  <a:endParaRPr lang="en-DK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F9E3F-CDD8-BFEA-13D9-1644F80EC167}"/>
              </a:ext>
            </a:extLst>
          </p:cNvPr>
          <p:cNvSpPr txBox="1"/>
          <p:nvPr/>
        </p:nvSpPr>
        <p:spPr>
          <a:xfrm>
            <a:off x="6219327" y="3216810"/>
            <a:ext cx="2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  <a:endParaRPr lang="en-DK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1835BC-FD11-6594-5B3F-1051712F6357}"/>
              </a:ext>
            </a:extLst>
          </p:cNvPr>
          <p:cNvSpPr txBox="1"/>
          <p:nvPr/>
        </p:nvSpPr>
        <p:spPr>
          <a:xfrm>
            <a:off x="7944646" y="3212560"/>
            <a:ext cx="86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en-DK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ABC2C-0C41-A23D-A8A6-3840BEA7BE6A}"/>
              </a:ext>
            </a:extLst>
          </p:cNvPr>
          <p:cNvSpPr/>
          <p:nvPr/>
        </p:nvSpPr>
        <p:spPr>
          <a:xfrm>
            <a:off x="8222168" y="3182966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FP Tags</a:t>
            </a:r>
            <a:endParaRPr lang="en-DK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4F214-AF43-3559-5885-5A4E53D1E2B1}"/>
              </a:ext>
            </a:extLst>
          </p:cNvPr>
          <p:cNvSpPr/>
          <p:nvPr/>
        </p:nvSpPr>
        <p:spPr>
          <a:xfrm>
            <a:off x="4771530" y="3855834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DA0DF-B4C8-5B57-D0BE-88E8D4D79D5C}"/>
              </a:ext>
            </a:extLst>
          </p:cNvPr>
          <p:cNvSpPr/>
          <p:nvPr/>
        </p:nvSpPr>
        <p:spPr>
          <a:xfrm>
            <a:off x="2945781" y="3855835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81249D-0165-A677-6DFC-69DACE63C1DA}"/>
              </a:ext>
            </a:extLst>
          </p:cNvPr>
          <p:cNvSpPr/>
          <p:nvPr/>
        </p:nvSpPr>
        <p:spPr>
          <a:xfrm>
            <a:off x="966872" y="3814079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D9FE8A-E202-87C6-79CA-728549A3F918}"/>
              </a:ext>
            </a:extLst>
          </p:cNvPr>
          <p:cNvSpPr txBox="1"/>
          <p:nvPr/>
        </p:nvSpPr>
        <p:spPr>
          <a:xfrm>
            <a:off x="2556946" y="3855835"/>
            <a:ext cx="12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n-D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F14A-218F-7A1F-75A8-2DBB73A335E8}"/>
              </a:ext>
            </a:extLst>
          </p:cNvPr>
          <p:cNvSpPr txBox="1"/>
          <p:nvPr/>
        </p:nvSpPr>
        <p:spPr>
          <a:xfrm>
            <a:off x="6219326" y="3885428"/>
            <a:ext cx="86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en-DK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88879-7879-160F-DEB6-C163197875CC}"/>
              </a:ext>
            </a:extLst>
          </p:cNvPr>
          <p:cNvSpPr/>
          <p:nvPr/>
        </p:nvSpPr>
        <p:spPr>
          <a:xfrm>
            <a:off x="6496848" y="3855834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FP Tags</a:t>
            </a:r>
            <a:endParaRPr lang="en-DK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846C37-4614-C6EC-4AEF-039151B00D0E}"/>
              </a:ext>
            </a:extLst>
          </p:cNvPr>
          <p:cNvSpPr/>
          <p:nvPr/>
        </p:nvSpPr>
        <p:spPr>
          <a:xfrm>
            <a:off x="966872" y="4548970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2F403-20C2-2771-FCCC-F8F828362AA1}"/>
              </a:ext>
            </a:extLst>
          </p:cNvPr>
          <p:cNvSpPr txBox="1"/>
          <p:nvPr/>
        </p:nvSpPr>
        <p:spPr>
          <a:xfrm>
            <a:off x="2556946" y="4590726"/>
            <a:ext cx="12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n-DK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52830-C2B3-F530-6E9D-6499D7A0721C}"/>
              </a:ext>
            </a:extLst>
          </p:cNvPr>
          <p:cNvSpPr txBox="1"/>
          <p:nvPr/>
        </p:nvSpPr>
        <p:spPr>
          <a:xfrm>
            <a:off x="4494007" y="4618183"/>
            <a:ext cx="86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en-DK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A52978-7E84-E77E-F6AE-2939A79AADE7}"/>
              </a:ext>
            </a:extLst>
          </p:cNvPr>
          <p:cNvSpPr/>
          <p:nvPr/>
        </p:nvSpPr>
        <p:spPr>
          <a:xfrm>
            <a:off x="4771529" y="4588589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FP Tags</a:t>
            </a:r>
            <a:endParaRPr lang="en-DK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F92E1F-722C-5E76-E31A-540FE976D98A}"/>
              </a:ext>
            </a:extLst>
          </p:cNvPr>
          <p:cNvSpPr/>
          <p:nvPr/>
        </p:nvSpPr>
        <p:spPr>
          <a:xfrm>
            <a:off x="4772967" y="3175055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0BBFF1-B0EE-5EB7-333E-4A954AEC00A0}"/>
              </a:ext>
            </a:extLst>
          </p:cNvPr>
          <p:cNvSpPr/>
          <p:nvPr/>
        </p:nvSpPr>
        <p:spPr>
          <a:xfrm>
            <a:off x="2934898" y="4590724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71C6D6-182E-F978-9643-0B33C84EB60C}"/>
              </a:ext>
            </a:extLst>
          </p:cNvPr>
          <p:cNvSpPr/>
          <p:nvPr/>
        </p:nvSpPr>
        <p:spPr>
          <a:xfrm>
            <a:off x="2959249" y="5239888"/>
            <a:ext cx="1447797" cy="4528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Label</a:t>
            </a:r>
            <a:endParaRPr lang="en-DK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E8C8AC-1C39-F738-5F06-FCDA79B80DEB}"/>
              </a:ext>
            </a:extLst>
          </p:cNvPr>
          <p:cNvSpPr/>
          <p:nvPr/>
        </p:nvSpPr>
        <p:spPr>
          <a:xfrm>
            <a:off x="4780475" y="5259298"/>
            <a:ext cx="1436914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Text</a:t>
            </a:r>
            <a:endParaRPr lang="en-DK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C608EF-F37D-F94C-DBC0-A57D17AC8C62}"/>
              </a:ext>
            </a:extLst>
          </p:cNvPr>
          <p:cNvSpPr/>
          <p:nvPr/>
        </p:nvSpPr>
        <p:spPr>
          <a:xfrm>
            <a:off x="966872" y="5247709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081209-D686-E3AD-CB1B-4DE50FEA45B6}"/>
              </a:ext>
            </a:extLst>
          </p:cNvPr>
          <p:cNvSpPr txBox="1"/>
          <p:nvPr/>
        </p:nvSpPr>
        <p:spPr>
          <a:xfrm>
            <a:off x="2556946" y="5232344"/>
            <a:ext cx="12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n-DK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00F647-9550-7A42-5B96-C24C7567C33B}"/>
              </a:ext>
            </a:extLst>
          </p:cNvPr>
          <p:cNvSpPr txBox="1"/>
          <p:nvPr/>
        </p:nvSpPr>
        <p:spPr>
          <a:xfrm>
            <a:off x="4449558" y="5232344"/>
            <a:ext cx="2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  <a:endParaRPr lang="en-DK" dirty="0">
              <a:solidFill>
                <a:srgbClr val="00B05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86D36D-B788-CFD4-5B5B-90BDCCD68866}"/>
              </a:ext>
            </a:extLst>
          </p:cNvPr>
          <p:cNvSpPr/>
          <p:nvPr/>
        </p:nvSpPr>
        <p:spPr>
          <a:xfrm>
            <a:off x="6496847" y="5239889"/>
            <a:ext cx="1447797" cy="452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Properties</a:t>
            </a:r>
            <a:endParaRPr lang="en-DK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130381-93DD-BDA4-9086-C28D828D82F4}"/>
              </a:ext>
            </a:extLst>
          </p:cNvPr>
          <p:cNvSpPr txBox="1"/>
          <p:nvPr/>
        </p:nvSpPr>
        <p:spPr>
          <a:xfrm>
            <a:off x="4449558" y="3890736"/>
            <a:ext cx="2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  <a:endParaRPr lang="en-DK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8A499A-2300-28A1-198A-F5FF83D86735}"/>
              </a:ext>
            </a:extLst>
          </p:cNvPr>
          <p:cNvSpPr txBox="1"/>
          <p:nvPr/>
        </p:nvSpPr>
        <p:spPr>
          <a:xfrm>
            <a:off x="6217389" y="5281644"/>
            <a:ext cx="86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en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Passport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4528888" y="6258315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3017586" y="1307703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DNK Passport1</a:t>
            </a:r>
          </a:p>
          <a:p>
            <a:r>
              <a:rPr lang="en-US" sz="1200" dirty="0"/>
              <a:t>(counter rule)</a:t>
            </a:r>
            <a:endParaRPr lang="en-DK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57F5FB-A3FB-7451-68FF-C2C38D7E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86" y="2085369"/>
            <a:ext cx="5874184" cy="409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DC69C-74F2-BBCD-092C-1BE71974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1344092"/>
            <a:ext cx="4781550" cy="38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47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9218628-B852-47F0-AB31-EFE6254D75B0}"/>
              </a:ext>
            </a:extLst>
          </p:cNvPr>
          <p:cNvSpPr txBox="1">
            <a:spLocks/>
          </p:cNvSpPr>
          <p:nvPr/>
        </p:nvSpPr>
        <p:spPr>
          <a:xfrm>
            <a:off x="224488" y="403439"/>
            <a:ext cx="9364012" cy="788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dirty="0">
                <a:solidFill>
                  <a:schemeClr val="bg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Data &amp; More Compliance Solution – Classification principles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B32D3F-3447-DAE9-A2B9-FE6A18662DF5}"/>
              </a:ext>
            </a:extLst>
          </p:cNvPr>
          <p:cNvSpPr txBox="1"/>
          <p:nvPr/>
        </p:nvSpPr>
        <p:spPr>
          <a:xfrm>
            <a:off x="4775648" y="957434"/>
            <a:ext cx="22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Passport</a:t>
            </a:r>
            <a:endParaRPr lang="en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84771-6339-7836-301F-6CBB9842E2B3}"/>
              </a:ext>
            </a:extLst>
          </p:cNvPr>
          <p:cNvSpPr/>
          <p:nvPr/>
        </p:nvSpPr>
        <p:spPr>
          <a:xfrm>
            <a:off x="4528888" y="6258315"/>
            <a:ext cx="1447797" cy="452845"/>
          </a:xfrm>
          <a:prstGeom prst="rect">
            <a:avLst/>
          </a:prstGeom>
          <a:solidFill>
            <a:srgbClr val="4D4D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Tags</a:t>
            </a:r>
            <a:endParaRPr lang="en-DK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F65B7-C979-7888-FA16-7513248BF7CF}"/>
              </a:ext>
            </a:extLst>
          </p:cNvPr>
          <p:cNvSpPr txBox="1"/>
          <p:nvPr/>
        </p:nvSpPr>
        <p:spPr>
          <a:xfrm>
            <a:off x="3017586" y="1307703"/>
            <a:ext cx="302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DNK Passport2</a:t>
            </a:r>
          </a:p>
          <a:p>
            <a:r>
              <a:rPr lang="en-US" sz="1200" dirty="0"/>
              <a:t>(counter rule)</a:t>
            </a:r>
            <a:endParaRPr lang="en-DK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AFE7C-A70E-778B-FEB2-CF635138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734" y="2129798"/>
            <a:ext cx="5347384" cy="377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578B1-E04D-7F94-1872-EC3A4EF1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318" y="1411719"/>
            <a:ext cx="3868990" cy="36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883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52fgSyScO0GEc1MNXv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52fgSyScO0GEc1MNXv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DM colors">
      <a:dk1>
        <a:srgbClr val="57565A"/>
      </a:dk1>
      <a:lt1>
        <a:sysClr val="window" lastClr="FFFFFF"/>
      </a:lt1>
      <a:dk2>
        <a:srgbClr val="EE6000"/>
      </a:dk2>
      <a:lt2>
        <a:srgbClr val="1C4864"/>
      </a:lt2>
      <a:accent1>
        <a:srgbClr val="CBB8AB"/>
      </a:accent1>
      <a:accent2>
        <a:srgbClr val="A28E7D"/>
      </a:accent2>
      <a:accent3>
        <a:srgbClr val="424342"/>
      </a:accent3>
      <a:accent4>
        <a:srgbClr val="F3F3F3"/>
      </a:accent4>
      <a:accent5>
        <a:srgbClr val="034155"/>
      </a:accent5>
      <a:accent6>
        <a:srgbClr val="535456"/>
      </a:accent6>
      <a:hlink>
        <a:srgbClr val="E7E6E6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A Consulting">
  <a:themeElements>
    <a:clrScheme name="PA Consulting">
      <a:dk1>
        <a:srgbClr val="293947"/>
      </a:dk1>
      <a:lt1>
        <a:srgbClr val="FFFFFF"/>
      </a:lt1>
      <a:dk2>
        <a:srgbClr val="F5F8FA"/>
      </a:dk2>
      <a:lt2>
        <a:srgbClr val="3876BE"/>
      </a:lt2>
      <a:accent1>
        <a:srgbClr val="0C2126"/>
      </a:accent1>
      <a:accent2>
        <a:srgbClr val="293947"/>
      </a:accent2>
      <a:accent3>
        <a:srgbClr val="5D707F"/>
      </a:accent3>
      <a:accent4>
        <a:srgbClr val="9AB1C5"/>
      </a:accent4>
      <a:accent5>
        <a:srgbClr val="C2D6E7"/>
      </a:accent5>
      <a:accent6>
        <a:srgbClr val="E9EFF6"/>
      </a:accent6>
      <a:hlink>
        <a:srgbClr val="293947"/>
      </a:hlink>
      <a:folHlink>
        <a:srgbClr val="2939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100" dirty="0" err="1" smtClean="0"/>
        </a:defPPr>
      </a:lstStyle>
    </a:txDef>
  </a:objectDefaults>
  <a:extraClrSchemeLst/>
  <a:custClrLst>
    <a:custClr name="Java">
      <a:srgbClr val="49BED8"/>
    </a:custClr>
    <a:custClr name="Keppel">
      <a:srgbClr val="38AFAC"/>
    </a:custClr>
    <a:custClr name="Lime">
      <a:srgbClr val="A5BD35"/>
    </a:custClr>
    <a:custClr name="Apricot">
      <a:srgbClr val="F9B655"/>
    </a:custClr>
    <a:custClr name="Dove">
      <a:srgbClr val="C0BCB4"/>
    </a:custClr>
    <a:custClr name="Rose">
      <a:srgbClr val="F3A8CA"/>
    </a:custClr>
    <a:custClr name="Deluge">
      <a:srgbClr val="7D5E9B"/>
    </a:custClr>
    <a:custClr name="White">
      <a:srgbClr val="FFFFFF"/>
    </a:custClr>
    <a:custClr name="White">
      <a:srgbClr val="FFFFFF"/>
    </a:custClr>
    <a:custClr name="White">
      <a:srgbClr val="FFFFFF"/>
    </a:custClr>
    <a:custClr name="Sky">
      <a:srgbClr val="89CFDF"/>
    </a:custClr>
    <a:custClr name="Glacier">
      <a:srgbClr val="7EC2C4"/>
    </a:custClr>
    <a:custClr name="Tacha">
      <a:srgbClr val="C3D669"/>
    </a:custClr>
    <a:custClr name="Cheroke">
      <a:srgbClr val="FDD69A"/>
    </a:custClr>
    <a:custClr name="Swirl">
      <a:srgbClr val="D5D1C8"/>
    </a:custClr>
    <a:custClr name="Azalea">
      <a:srgbClr val="F8C9DF"/>
    </a:custClr>
    <a:custClr name="Lavender">
      <a:srgbClr val="9988B6"/>
    </a:custClr>
    <a:custClr name="White">
      <a:srgbClr val="FFFFFF"/>
    </a:custClr>
    <a:custClr name="White">
      <a:srgbClr val="FFFFFF"/>
    </a:custClr>
    <a:custClr name="White">
      <a:srgbClr val="FFFFFF"/>
    </a:custClr>
    <a:custClr name="Blue">
      <a:srgbClr val="3E77BC"/>
    </a:custClr>
    <a:custClr name="Lagoon">
      <a:srgbClr val="009E9F"/>
    </a:custClr>
    <a:custClr name="Apple">
      <a:srgbClr val="66A639"/>
    </a:custClr>
    <a:custClr name="Jaffa">
      <a:srgbClr val="F0802D"/>
    </a:custClr>
    <a:custClr name="Sandrift">
      <a:srgbClr val="B49482"/>
    </a:custClr>
    <a:custClr name="Bouquet">
      <a:srgbClr val="BA769E"/>
    </a:custClr>
    <a:custClr name="Minsk">
      <a:srgbClr val="61467F"/>
    </a:custClr>
    <a:custClr name="White">
      <a:srgbClr val="FFFFFF"/>
    </a:custClr>
    <a:custClr name="White">
      <a:srgbClr val="FFFFFF"/>
    </a:custClr>
    <a:custClr name="White">
      <a:srgbClr val="FFFFFF"/>
    </a:custClr>
    <a:custClr name="Chambray">
      <a:srgbClr val="2855A2"/>
    </a:custClr>
    <a:custClr name="Teal">
      <a:srgbClr val="007E81"/>
    </a:custClr>
    <a:custClr name="Fern">
      <a:srgbClr val="558835"/>
    </a:custClr>
    <a:custClr name="Tango">
      <a:srgbClr val="EA560D"/>
    </a:custClr>
    <a:custClr name="Red">
      <a:srgbClr val="D13239"/>
    </a:custClr>
    <a:custClr name="Plum">
      <a:srgbClr val="8C3F82"/>
    </a:custClr>
    <a:custClr name="Jacarta">
      <a:srgbClr val="533071"/>
    </a:custClr>
    <a:custClr name="White">
      <a:srgbClr val="FFFFFF"/>
    </a:custClr>
    <a:custClr name="White">
      <a:srgbClr val="FFFFFF"/>
    </a:custClr>
    <a:custClr name="White">
      <a:srgbClr val="FFFFFF"/>
    </a:custClr>
    <a:custClr name="Biscay">
      <a:srgbClr val="1C376C"/>
    </a:custClr>
    <a:custClr name="Mosque">
      <a:srgbClr val="006A6F"/>
    </a:custClr>
    <a:custClr name="Woodland">
      <a:srgbClr val="385F28"/>
    </a:custClr>
    <a:custClr name="Thunderbird">
      <a:srgbClr val="D14118"/>
    </a:custClr>
    <a:custClr name="Brick">
      <a:srgbClr val="972727"/>
    </a:custClr>
    <a:custClr name="Finn">
      <a:srgbClr val="692C65"/>
    </a:custClr>
    <a:custClr name="Bossanova">
      <a:srgbClr val="3C275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A Consulting">
  <a:themeElements>
    <a:clrScheme name="PA Consulting">
      <a:dk1>
        <a:srgbClr val="293947"/>
      </a:dk1>
      <a:lt1>
        <a:srgbClr val="FFFFFF"/>
      </a:lt1>
      <a:dk2>
        <a:srgbClr val="F5F8FA"/>
      </a:dk2>
      <a:lt2>
        <a:srgbClr val="3876BE"/>
      </a:lt2>
      <a:accent1>
        <a:srgbClr val="0C2126"/>
      </a:accent1>
      <a:accent2>
        <a:srgbClr val="293947"/>
      </a:accent2>
      <a:accent3>
        <a:srgbClr val="5D707F"/>
      </a:accent3>
      <a:accent4>
        <a:srgbClr val="9AB1C5"/>
      </a:accent4>
      <a:accent5>
        <a:srgbClr val="C2D6E7"/>
      </a:accent5>
      <a:accent6>
        <a:srgbClr val="E9EFF6"/>
      </a:accent6>
      <a:hlink>
        <a:srgbClr val="293947"/>
      </a:hlink>
      <a:folHlink>
        <a:srgbClr val="2939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1100" dirty="0" err="1" smtClean="0"/>
        </a:defPPr>
      </a:lstStyle>
    </a:txDef>
  </a:objectDefaults>
  <a:extraClrSchemeLst/>
  <a:custClrLst>
    <a:custClr name="Java">
      <a:srgbClr val="49BED8"/>
    </a:custClr>
    <a:custClr name="Keppel">
      <a:srgbClr val="38AFAC"/>
    </a:custClr>
    <a:custClr name="Lime">
      <a:srgbClr val="A5BD35"/>
    </a:custClr>
    <a:custClr name="Apricot">
      <a:srgbClr val="F9B655"/>
    </a:custClr>
    <a:custClr name="Dove">
      <a:srgbClr val="C0BCB4"/>
    </a:custClr>
    <a:custClr name="Rose">
      <a:srgbClr val="F3A8CA"/>
    </a:custClr>
    <a:custClr name="Deluge">
      <a:srgbClr val="7D5E9B"/>
    </a:custClr>
    <a:custClr name="White">
      <a:srgbClr val="FFFFFF"/>
    </a:custClr>
    <a:custClr name="White">
      <a:srgbClr val="FFFFFF"/>
    </a:custClr>
    <a:custClr name="White">
      <a:srgbClr val="FFFFFF"/>
    </a:custClr>
    <a:custClr name="Sky">
      <a:srgbClr val="89CFDF"/>
    </a:custClr>
    <a:custClr name="Glacier">
      <a:srgbClr val="7EC2C4"/>
    </a:custClr>
    <a:custClr name="Tacha">
      <a:srgbClr val="C3D669"/>
    </a:custClr>
    <a:custClr name="Cheroke">
      <a:srgbClr val="FDD69A"/>
    </a:custClr>
    <a:custClr name="Swirl">
      <a:srgbClr val="D5D1C8"/>
    </a:custClr>
    <a:custClr name="Azalea">
      <a:srgbClr val="F8C9DF"/>
    </a:custClr>
    <a:custClr name="Lavender">
      <a:srgbClr val="9988B6"/>
    </a:custClr>
    <a:custClr name="White">
      <a:srgbClr val="FFFFFF"/>
    </a:custClr>
    <a:custClr name="White">
      <a:srgbClr val="FFFFFF"/>
    </a:custClr>
    <a:custClr name="White">
      <a:srgbClr val="FFFFFF"/>
    </a:custClr>
    <a:custClr name="Blue">
      <a:srgbClr val="3E77BC"/>
    </a:custClr>
    <a:custClr name="Lagoon">
      <a:srgbClr val="009E9F"/>
    </a:custClr>
    <a:custClr name="Apple">
      <a:srgbClr val="66A639"/>
    </a:custClr>
    <a:custClr name="Jaffa">
      <a:srgbClr val="F0802D"/>
    </a:custClr>
    <a:custClr name="Sandrift">
      <a:srgbClr val="B49482"/>
    </a:custClr>
    <a:custClr name="Bouquet">
      <a:srgbClr val="BA769E"/>
    </a:custClr>
    <a:custClr name="Minsk">
      <a:srgbClr val="61467F"/>
    </a:custClr>
    <a:custClr name="White">
      <a:srgbClr val="FFFFFF"/>
    </a:custClr>
    <a:custClr name="White">
      <a:srgbClr val="FFFFFF"/>
    </a:custClr>
    <a:custClr name="White">
      <a:srgbClr val="FFFFFF"/>
    </a:custClr>
    <a:custClr name="Chambray">
      <a:srgbClr val="2855A2"/>
    </a:custClr>
    <a:custClr name="Teal">
      <a:srgbClr val="007E81"/>
    </a:custClr>
    <a:custClr name="Fern">
      <a:srgbClr val="558835"/>
    </a:custClr>
    <a:custClr name="Tango">
      <a:srgbClr val="EA560D"/>
    </a:custClr>
    <a:custClr name="Red">
      <a:srgbClr val="D13239"/>
    </a:custClr>
    <a:custClr name="Plum">
      <a:srgbClr val="8C3F82"/>
    </a:custClr>
    <a:custClr name="Jacarta">
      <a:srgbClr val="533071"/>
    </a:custClr>
    <a:custClr name="White">
      <a:srgbClr val="FFFFFF"/>
    </a:custClr>
    <a:custClr name="White">
      <a:srgbClr val="FFFFFF"/>
    </a:custClr>
    <a:custClr name="White">
      <a:srgbClr val="FFFFFF"/>
    </a:custClr>
    <a:custClr name="Biscay">
      <a:srgbClr val="1C376C"/>
    </a:custClr>
    <a:custClr name="Mosque">
      <a:srgbClr val="006A6F"/>
    </a:custClr>
    <a:custClr name="Woodland">
      <a:srgbClr val="385F28"/>
    </a:custClr>
    <a:custClr name="Thunderbird">
      <a:srgbClr val="D14118"/>
    </a:custClr>
    <a:custClr name="Brick">
      <a:srgbClr val="972727"/>
    </a:custClr>
    <a:custClr name="Finn">
      <a:srgbClr val="692C65"/>
    </a:custClr>
    <a:custClr name="Bossanova">
      <a:srgbClr val="3C275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PA Consulting">
  <a:themeElements>
    <a:clrScheme name="PA Consulting">
      <a:dk1>
        <a:srgbClr val="293947"/>
      </a:dk1>
      <a:lt1>
        <a:srgbClr val="FFFFFF"/>
      </a:lt1>
      <a:dk2>
        <a:srgbClr val="F5F8FA"/>
      </a:dk2>
      <a:lt2>
        <a:srgbClr val="3876BE"/>
      </a:lt2>
      <a:accent1>
        <a:srgbClr val="0C2126"/>
      </a:accent1>
      <a:accent2>
        <a:srgbClr val="293947"/>
      </a:accent2>
      <a:accent3>
        <a:srgbClr val="5D707F"/>
      </a:accent3>
      <a:accent4>
        <a:srgbClr val="9AB1C5"/>
      </a:accent4>
      <a:accent5>
        <a:srgbClr val="C2D6E7"/>
      </a:accent5>
      <a:accent6>
        <a:srgbClr val="E9EFF6"/>
      </a:accent6>
      <a:hlink>
        <a:srgbClr val="293947"/>
      </a:hlink>
      <a:folHlink>
        <a:srgbClr val="293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5A1551C92844A0D4D5DA713CD1F6" ma:contentTypeVersion="12" ma:contentTypeDescription="Create a new document." ma:contentTypeScope="" ma:versionID="71ea65817823eb0c58c109879e3aa1c4">
  <xsd:schema xmlns:xsd="http://www.w3.org/2001/XMLSchema" xmlns:xs="http://www.w3.org/2001/XMLSchema" xmlns:p="http://schemas.microsoft.com/office/2006/metadata/properties" xmlns:ns3="f8bb4a00-c650-43ff-a081-d62109fa026b" xmlns:ns4="d343b2bc-2a6a-48ce-875b-f0080e00bd92" targetNamespace="http://schemas.microsoft.com/office/2006/metadata/properties" ma:root="true" ma:fieldsID="dd4f472bb9528f395692d67888d2b94f" ns3:_="" ns4:_="">
    <xsd:import namespace="f8bb4a00-c650-43ff-a081-d62109fa026b"/>
    <xsd:import namespace="d343b2bc-2a6a-48ce-875b-f0080e00bd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b4a00-c650-43ff-a081-d62109fa0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43b2bc-2a6a-48ce-875b-f0080e00bd9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67D779-32B1-48A9-A8C0-1CF3D780D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b4a00-c650-43ff-a081-d62109fa026b"/>
    <ds:schemaRef ds:uri="d343b2bc-2a6a-48ce-875b-f0080e00bd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BE12C8-6120-4079-B5C5-FFF550B811B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f8bb4a00-c650-43ff-a081-d62109fa026b"/>
    <ds:schemaRef ds:uri="http://purl.org/dc/dcmitype/"/>
    <ds:schemaRef ds:uri="http://schemas.microsoft.com/office/2006/documentManagement/types"/>
    <ds:schemaRef ds:uri="d343b2bc-2a6a-48ce-875b-f0080e00bd92"/>
  </ds:schemaRefs>
</ds:datastoreItem>
</file>

<file path=customXml/itemProps3.xml><?xml version="1.0" encoding="utf-8"?>
<ds:datastoreItem xmlns:ds="http://schemas.openxmlformats.org/officeDocument/2006/customXml" ds:itemID="{70056317-F1C3-4105-AE2F-00AAF191E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15103</TotalTime>
  <Words>1467</Words>
  <Application>Microsoft Office PowerPoint</Application>
  <PresentationFormat>Widescreen</PresentationFormat>
  <Paragraphs>309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HelveticaNeueLT W1G 55 Roman</vt:lpstr>
      <vt:lpstr>Montserrat</vt:lpstr>
      <vt:lpstr>Montserrat SemiBold</vt:lpstr>
      <vt:lpstr>Noto Sans Symbols</vt:lpstr>
      <vt:lpstr>Open Sans</vt:lpstr>
      <vt:lpstr>Quattrocento Sans</vt:lpstr>
      <vt:lpstr>Segoe UI Semilight</vt:lpstr>
      <vt:lpstr>Segoe UI Web (West European)</vt:lpstr>
      <vt:lpstr>Times New Roman</vt:lpstr>
      <vt:lpstr>Wingdings</vt:lpstr>
      <vt:lpstr>1_Office Theme</vt:lpstr>
      <vt:lpstr>3_PA Consulting</vt:lpstr>
      <vt:lpstr>4_PA Consulting</vt:lpstr>
      <vt:lpstr>Office Theme</vt:lpstr>
      <vt:lpstr>2_Office Theme</vt:lpstr>
      <vt:lpstr>3_Office Theme</vt:lpstr>
      <vt:lpstr>5_PA Consulting</vt:lpstr>
      <vt:lpstr>think-cell Slide</vt:lpstr>
      <vt:lpstr>Introduction to Data &amp; More Compliance Solution &amp; Classification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Thomsen</dc:creator>
  <cp:lastModifiedBy>Dan Thomsen</cp:lastModifiedBy>
  <cp:revision>142</cp:revision>
  <dcterms:created xsi:type="dcterms:W3CDTF">2020-06-03T12:43:34Z</dcterms:created>
  <dcterms:modified xsi:type="dcterms:W3CDTF">2023-09-08T15:05:43Z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0x01010042565A1551C92844A0D4D5DA713CD1F6</vt:lpwstr>
  </property>
</Properties>
</file>